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4"/>
  </p:sldMasterIdLst>
  <p:notesMasterIdLst>
    <p:notesMasterId r:id="rId16"/>
  </p:notesMasterIdLst>
  <p:sldIdLst>
    <p:sldId id="267" r:id="rId5"/>
    <p:sldId id="268" r:id="rId6"/>
    <p:sldId id="269" r:id="rId7"/>
    <p:sldId id="270" r:id="rId8"/>
    <p:sldId id="272" r:id="rId9"/>
    <p:sldId id="271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D74"/>
    <a:srgbClr val="EEB42D"/>
    <a:srgbClr val="219797"/>
    <a:srgbClr val="62139E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0" autoAdjust="0"/>
  </p:normalViewPr>
  <p:slideViewPr>
    <p:cSldViewPr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FF33-5C13-444E-81EB-04EA99ACD81A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358DB-9075-475E-93BB-DADBB16035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891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2F395-692F-40FE-AED5-B79EF4F354C1}" type="slidenum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847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2F395-692F-40FE-AED5-B79EF4F354C1}" type="slidenum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274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2F395-692F-40FE-AED5-B79EF4F354C1}" type="slidenum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3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2F395-692F-40FE-AED5-B79EF4F354C1}" type="slidenum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95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2F395-692F-40FE-AED5-B79EF4F354C1}" type="slidenum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908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2F395-692F-40FE-AED5-B79EF4F354C1}" type="slidenum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533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2F395-692F-40FE-AED5-B79EF4F354C1}" type="slidenum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164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2F395-692F-40FE-AED5-B79EF4F354C1}" type="slidenum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004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2F395-692F-40FE-AED5-B79EF4F354C1}" type="slidenum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048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2F395-692F-40FE-AED5-B79EF4F354C1}" type="slidenum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431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2F395-692F-40FE-AED5-B79EF4F354C1}" type="slidenum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72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hu-HU" noProof="0"/>
              <a:t>Mintacím szerkesztése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hu-HU" noProof="0"/>
              <a:t>Alcím mintájának szerkesztése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0DEFD2-1914-4397-A56A-8CC462053243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2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4B9AD-67E1-4051-9C5A-9CD4E6918EEB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61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F0B44-DB79-4B12-B9DC-7D525117B97B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743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0EE9BFC-5837-4575-A91F-B80A7A621300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0826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hu-HU"/>
              <a:t>Kattintson az ikonra online kép beszúrásához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D9C41BA-086E-4F00-9A5B-48C93798540E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195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774F9-D123-469F-A701-476E021F33E4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275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4FDD9-34CA-42FB-83F8-C0E6A164E86D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458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96E1D-5359-4E2D-B896-F58A3E6D2994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5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7F0DF-C66D-4F71-92C5-8AAF01823F96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791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2069-448D-4C71-8CBC-FF0AB0FA893D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24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87D88-F699-45C8-AF3C-38FF624C1A8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36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8D3C4-141B-49B8-BEED-0BE771545821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0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AFA41-C9CB-426D-8C0F-990F7D1042BE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372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hu-H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hu-H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E4D154D-AC1F-4B67-A5F4-ADB36A28AACA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hu-HU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hu-HU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hu-HU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3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tatas.hu/kozneveles/kulfoldre_tavozas_bejelente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hyperlink" Target="mailto:egyesitettovoda@ovoda.bp13.hu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ovoda.bp13.hu/ovipanel/jelentkez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voda.bp13.hu/ovodaink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voda.bp13.hu/informaciok/ovodai-korzete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hatosag2@13kh.bfkh.gov.hu" TargetMode="External"/><Relationship Id="rId4" Type="http://schemas.openxmlformats.org/officeDocument/2006/relationships/hyperlink" Target="mailto:hatosag@13kh.bfkh.gov.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5024"/>
            <a:ext cx="6400800" cy="2448272"/>
          </a:xfrm>
        </p:spPr>
        <p:txBody>
          <a:bodyPr/>
          <a:lstStyle/>
          <a:p>
            <a:r>
              <a:rPr lang="hu-HU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ÓVODAI JELENTKEZÉS </a:t>
            </a:r>
            <a:br>
              <a:rPr lang="hu-HU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hu-HU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 XIII. KERÜLETI     EGYESÍTETT ÓVODÁBA</a:t>
            </a:r>
          </a:p>
          <a:p>
            <a:endParaRPr lang="hu-HU" sz="2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2022.május 2-6.</a:t>
            </a:r>
            <a:endParaRPr lang="cs-CZ" sz="28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22DDA8E-3D24-45C8-BDAC-2512F0899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2637"/>
            <a:ext cx="3940395" cy="26250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195350"/>
            <a:ext cx="8784976" cy="366264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hu-HU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Abban az esetben, ha az óvodaköteles korú gyermek külföldön teljesíti óvodakötelezettségét, ezt be kell jelenteni az Oktatási Hivatal számára – a köznevelési intézmény értesítése mellett. Az Oktatási Hivatal a bejelentésekhez elektronikus űrlapot biztosít.</a:t>
            </a:r>
          </a:p>
          <a:p>
            <a:pPr algn="just">
              <a:lnSpc>
                <a:spcPct val="150000"/>
              </a:lnSpc>
            </a:pPr>
            <a:r>
              <a:rPr lang="hu-HU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Lehetőségük vagy Ügyfélkapus hitelesítéssel kitölteni az űrlapot, ebben az esetben az ügyintézés teljes mértékben elektronikusan történik, bejelentésének befogadásáról elektronikusan, Ügyfélkapu tárhelyén kap tájékoztatást.</a:t>
            </a:r>
          </a:p>
          <a:p>
            <a:pPr algn="just">
              <a:lnSpc>
                <a:spcPct val="150000"/>
              </a:lnSpc>
            </a:pPr>
            <a:r>
              <a:rPr lang="hu-HU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Abban az esetben, ha nem rendelkezik Ügyfélkapu regisztrációval, úgy az elektronikusan kitöltött kérelem űrlap beküldését követően a rendszer által generált PDF dokumentumot ki kell nyomtatnia és – az aláírásával történő hitelesítést követően – postai úton be kell küldenie az űrlapon feltüntetett címre.</a:t>
            </a:r>
          </a:p>
          <a:p>
            <a:pPr algn="just">
              <a:lnSpc>
                <a:spcPct val="150000"/>
              </a:lnSpc>
            </a:pPr>
            <a:r>
              <a:rPr lang="hu-HU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Az alábbi oldalon érhető el a bejelentéssel kapcsolatos tájékoztató és a bejelentéshez használandó elektronikus űrlap, amely az általános információk mellett tartalmazza a kérelmek benyújtásával kapcsolatos tudnivalókat:</a:t>
            </a:r>
          </a:p>
          <a:p>
            <a:pPr algn="just">
              <a:lnSpc>
                <a:spcPct val="150000"/>
              </a:lnSpc>
            </a:pPr>
            <a:r>
              <a:rPr lang="cs-CZ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  <a:hlinkClick r:id="rId3"/>
              </a:rPr>
              <a:t>https://www.oktatas.hu/kozneveles/kulfoldre_tavozas_bejelentese</a:t>
            </a:r>
            <a:endParaRPr lang="cs-CZ" sz="1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cs-CZ" sz="1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794DE27-93EB-48E6-82EC-B1465F742D1E}"/>
              </a:ext>
            </a:extLst>
          </p:cNvPr>
          <p:cNvSpPr txBox="1"/>
          <p:nvPr/>
        </p:nvSpPr>
        <p:spPr>
          <a:xfrm>
            <a:off x="539552" y="908720"/>
            <a:ext cx="56886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EGYESÍTETT ÓVODA </a:t>
            </a:r>
            <a:b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Óvodakötelezettség külföldön</a:t>
            </a:r>
          </a:p>
          <a:p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való teljesítése</a:t>
            </a:r>
            <a:endParaRPr lang="hu-H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Külföld továbbra is „kedvcsináló”">
            <a:extLst>
              <a:ext uri="{FF2B5EF4-FFF2-40B4-BE49-F238E27FC236}">
                <a16:creationId xmlns:a16="http://schemas.microsoft.com/office/drawing/2014/main" id="{BB549E12-F1B9-4E05-88AC-4A8218764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888854" cy="218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74373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195350"/>
            <a:ext cx="8784976" cy="36626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Szeretettel várjuk az</a:t>
            </a:r>
            <a:br>
              <a:rPr lang="cs-CZ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érdeklődő családokat! </a:t>
            </a:r>
          </a:p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Kérdés esetén keressenek elérhetőségeinken!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794DE27-93EB-48E6-82EC-B1465F742D1E}"/>
              </a:ext>
            </a:extLst>
          </p:cNvPr>
          <p:cNvSpPr txBox="1"/>
          <p:nvPr/>
        </p:nvSpPr>
        <p:spPr>
          <a:xfrm>
            <a:off x="539552" y="908720"/>
            <a:ext cx="568863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EGYESÍTETT ÓVODA </a:t>
            </a:r>
            <a:b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hu-H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DFF2CD8-BBD8-491B-B5CF-4E05D916D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2656"/>
            <a:ext cx="3096344" cy="206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3246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212976"/>
            <a:ext cx="8064896" cy="2880320"/>
          </a:xfrm>
        </p:spPr>
        <p:txBody>
          <a:bodyPr/>
          <a:lstStyle/>
          <a:p>
            <a:pPr marL="0" indent="0" algn="just">
              <a:buNone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Budapest Főváros XIII. kerületi Önkormányzat fenntartásában 2007. július 1-jén alakult meg az Egyesített Óvoda központja.</a:t>
            </a:r>
          </a:p>
          <a:p>
            <a:pPr marL="0" indent="0" algn="just">
              <a:buNone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18 tagintézmény tartozik hozzá.      </a:t>
            </a:r>
          </a:p>
          <a:p>
            <a:pPr marL="0" indent="0" algn="just">
              <a:buNone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                  </a:t>
            </a:r>
          </a:p>
          <a:p>
            <a:pPr marL="0" indent="0" algn="just">
              <a:buNone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Jövőképünk:   </a:t>
            </a:r>
          </a:p>
          <a:p>
            <a:pPr marL="0" indent="0" algn="just">
              <a:buNone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„Az Egyesített Óvoda olyan törvényesen és szabályozottan működő szervezet, amely magas szakmai színvonalon, innovatív pedagógiai gyakorlattal, kiemelkedő infrastrukturális háttérrel, inkluzív szemlélettel, a családokkal való együttműködést hangsúlyozva működteti sokszínű, ugyanakkor egységes értékrendet képviselő intézményeit.”</a:t>
            </a:r>
          </a:p>
          <a:p>
            <a:endParaRPr lang="cs-CZ" sz="16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794DE27-93EB-48E6-82EC-B1465F742D1E}"/>
              </a:ext>
            </a:extLst>
          </p:cNvPr>
          <p:cNvSpPr txBox="1"/>
          <p:nvPr/>
        </p:nvSpPr>
        <p:spPr>
          <a:xfrm>
            <a:off x="539552" y="908720"/>
            <a:ext cx="52565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EGYESÍTETT ÓVODA </a:t>
            </a:r>
            <a:b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RÖVID BEMUTATKOZÁSA</a:t>
            </a:r>
            <a:endParaRPr lang="hu-H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947E487-E1E8-4035-86C1-59E8DC1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48" y="551532"/>
            <a:ext cx="37338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5595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212976"/>
            <a:ext cx="8064896" cy="3384376"/>
          </a:xfrm>
        </p:spPr>
        <p:txBody>
          <a:bodyPr/>
          <a:lstStyle/>
          <a:p>
            <a:pPr algn="just"/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Intézményvezető: </a:t>
            </a:r>
            <a:r>
              <a:rPr lang="hu-HU" sz="16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ERDÉLYI NÓRA </a:t>
            </a:r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06 30 602 8307 </a:t>
            </a:r>
          </a:p>
          <a:p>
            <a:pPr algn="just"/>
            <a:endParaRPr lang="hu-HU" sz="16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Intézményvezető helyettes: </a:t>
            </a:r>
            <a:r>
              <a:rPr lang="hu-HU" sz="16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HOFFER IVETT </a:t>
            </a:r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06 30 475 3541</a:t>
            </a:r>
          </a:p>
          <a:p>
            <a:pPr algn="just"/>
            <a:endParaRPr lang="hu-HU" sz="16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Óvodai felvételt segítő ügyintéző: </a:t>
            </a:r>
            <a:r>
              <a:rPr lang="hu-HU" sz="16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KUN ZSUZSANNA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          06 1 340 2988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            06 70 646 8796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16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E-mail elérhetőségünk: </a:t>
            </a:r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egyesitettovoda@ovoda.bp13.hu</a:t>
            </a:r>
            <a:endParaRPr lang="hu-HU" sz="16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                                  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hu-HU" sz="16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Online jelentkezés elérhetősége: 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hlinkClick r:id="rId4"/>
              </a:rPr>
              <a:t>http://ovoda.bp13.hu/ovipanel/jelentkezes</a:t>
            </a: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cs-CZ" sz="16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794DE27-93EB-48E6-82EC-B1465F742D1E}"/>
              </a:ext>
            </a:extLst>
          </p:cNvPr>
          <p:cNvSpPr txBox="1"/>
          <p:nvPr/>
        </p:nvSpPr>
        <p:spPr>
          <a:xfrm>
            <a:off x="547430" y="1340768"/>
            <a:ext cx="52565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EGYESÍTETT ÓVODA</a:t>
            </a:r>
            <a:b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munkatársai és elérhetőségei</a:t>
            </a:r>
          </a:p>
          <a:p>
            <a:endParaRPr lang="hu-H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947E487-E1E8-4035-86C1-59E8DC123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516"/>
            <a:ext cx="3733800" cy="71437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321B5A5-F862-4846-8241-35913533C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1334650"/>
            <a:ext cx="2376264" cy="1339213"/>
          </a:xfrm>
          <a:prstGeom prst="rect">
            <a:avLst/>
          </a:prstGeom>
        </p:spPr>
      </p:pic>
      <p:pic>
        <p:nvPicPr>
          <p:cNvPr id="8" name="Ábra 7" descr="Telefon">
            <a:extLst>
              <a:ext uri="{FF2B5EF4-FFF2-40B4-BE49-F238E27FC236}">
                <a16:creationId xmlns:a16="http://schemas.microsoft.com/office/drawing/2014/main" id="{8A1116BC-5509-44BB-B9F1-863ABD95DF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83768" y="2132856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197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356992"/>
            <a:ext cx="7992888" cy="3240360"/>
          </a:xfrm>
        </p:spPr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cs-CZ" sz="16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794DE27-93EB-48E6-82EC-B1465F742D1E}"/>
              </a:ext>
            </a:extLst>
          </p:cNvPr>
          <p:cNvSpPr txBox="1"/>
          <p:nvPr/>
        </p:nvSpPr>
        <p:spPr>
          <a:xfrm>
            <a:off x="611560" y="1050149"/>
            <a:ext cx="5256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EGYESÍTETT ÓVODA</a:t>
            </a:r>
            <a:br>
              <a:rPr lang="hu-HU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Intézményi hagyományaink a jelentkezést megelőzően</a:t>
            </a:r>
            <a:endParaRPr 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947E487-E1E8-4035-86C1-59E8DC1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516"/>
            <a:ext cx="3733800" cy="71437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90DCD73-C15F-4F69-9CD2-D3473325F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869" y="1262782"/>
            <a:ext cx="3733800" cy="534229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A60BC102-00B8-4449-8D88-3F7FB8F70EA4}"/>
              </a:ext>
            </a:extLst>
          </p:cNvPr>
          <p:cNvSpPr txBox="1"/>
          <p:nvPr/>
        </p:nvSpPr>
        <p:spPr>
          <a:xfrm>
            <a:off x="539552" y="3346506"/>
            <a:ext cx="43310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Online értekezletek, ahol tájékozódhat, felteheti kérdéseit, ismerkedhet az óvoda vezetőjével, leendő kiscsoportos pedagógusokkal, a tagintézmény sajátosságaival.</a:t>
            </a:r>
          </a:p>
        </p:txBody>
      </p:sp>
    </p:spTree>
    <p:extLst>
      <p:ext uri="{BB962C8B-B14F-4D97-AF65-F5344CB8AC3E}">
        <p14:creationId xmlns:p14="http://schemas.microsoft.com/office/powerpoint/2010/main" val="133947431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212976"/>
            <a:ext cx="8064896" cy="3384376"/>
          </a:xfrm>
        </p:spPr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cs-CZ" sz="16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794DE27-93EB-48E6-82EC-B1465F742D1E}"/>
              </a:ext>
            </a:extLst>
          </p:cNvPr>
          <p:cNvSpPr txBox="1"/>
          <p:nvPr/>
        </p:nvSpPr>
        <p:spPr>
          <a:xfrm>
            <a:off x="467544" y="732392"/>
            <a:ext cx="5256584" cy="973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NYÍLT HÉT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2022.04.25.-04.29.</a:t>
            </a:r>
            <a:endParaRPr lang="hu-H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947E487-E1E8-4035-86C1-59E8DC1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516"/>
            <a:ext cx="3733800" cy="71437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85FD0C68-F2D1-4EDD-907A-3B33BE69F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83884"/>
            <a:ext cx="3720554" cy="526222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E6F58053-09ED-4445-BA6F-08226E5B895E}"/>
              </a:ext>
            </a:extLst>
          </p:cNvPr>
          <p:cNvSpPr txBox="1"/>
          <p:nvPr/>
        </p:nvSpPr>
        <p:spPr>
          <a:xfrm>
            <a:off x="179512" y="3429000"/>
            <a:ext cx="252028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Célunk, 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hogy a szülők betekintést nyerhessenek tagintézményeink környezetébe, pedagógiai kultúrájába, sajátosságaiba. A tagintézmény vezetők adnak bepillantást mindennapi óvodai életükbe, a leendő pedagógusokkal is találkozhatnak.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7FFE489-12F7-42D5-BCDE-64F9C63662CC}"/>
              </a:ext>
            </a:extLst>
          </p:cNvPr>
          <p:cNvSpPr txBox="1"/>
          <p:nvPr/>
        </p:nvSpPr>
        <p:spPr>
          <a:xfrm>
            <a:off x="6564362" y="3429000"/>
            <a:ext cx="247213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Az óvodák honlapján folyamatosan elérhető bemutatkozó prezentációjuk is. 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hlinkClick r:id="rId5"/>
              </a:rPr>
              <a:t>ovoda.bp13.hu/</a:t>
            </a:r>
            <a:r>
              <a:rPr lang="hu-H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hlinkClick r:id="rId5"/>
              </a:rPr>
              <a:t>ovodaink</a:t>
            </a: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8137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212976"/>
            <a:ext cx="8064896" cy="3384376"/>
          </a:xfrm>
        </p:spPr>
        <p:txBody>
          <a:bodyPr/>
          <a:lstStyle/>
          <a:p>
            <a:pPr marL="0" indent="0">
              <a:buNone/>
            </a:pPr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Az Egyesített Óvoda feladata a XIII. kerületi Önkormányzat, mint fenntartónk által kijelölt, működési körzet mindenkori ellátása.</a:t>
            </a:r>
            <a:br>
              <a:rPr lang="hu-HU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 gyermeket elsősorban abba az óvodába vesszük fel, ill. át, amelynek körzetében lakik, ill. szülője dolgozik, rugalmasan biztosítva a szülő számára – férőhely esetén – a szabad óvodaválasztást.</a:t>
            </a:r>
            <a:br>
              <a:rPr lang="hu-HU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 felvételről, átvételről az Egyesített Óvoda intézményvezetője jogosult dönteni.</a:t>
            </a:r>
          </a:p>
          <a:p>
            <a:pPr marL="0" indent="0">
              <a:buNone/>
            </a:pPr>
            <a:endParaRPr lang="hu-HU" sz="16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Óvodai körzetek tagintézményenként, illetve utca nevek szerint megtalálhatók honlapunkon: </a:t>
            </a:r>
          </a:p>
          <a:p>
            <a:pPr marL="0" indent="0" algn="ctr">
              <a:buNone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hlinkClick r:id="rId3"/>
              </a:rPr>
              <a:t>http://ovoda.bp13.hu/informaciok/ovodai-korzetek/</a:t>
            </a: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cs-CZ" sz="16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794DE27-93EB-48E6-82EC-B1465F742D1E}"/>
              </a:ext>
            </a:extLst>
          </p:cNvPr>
          <p:cNvSpPr txBox="1"/>
          <p:nvPr/>
        </p:nvSpPr>
        <p:spPr>
          <a:xfrm>
            <a:off x="547430" y="1340768"/>
            <a:ext cx="52565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EGYESÍTETT ÓVODA</a:t>
            </a:r>
            <a:b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óvodai körzetek</a:t>
            </a:r>
            <a:endParaRPr lang="hu-H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A XIII. kerület Óvodái – Google Saját térképek">
            <a:extLst>
              <a:ext uri="{FF2B5EF4-FFF2-40B4-BE49-F238E27FC236}">
                <a16:creationId xmlns:a16="http://schemas.microsoft.com/office/drawing/2014/main" id="{E5415999-C608-4C65-8FA4-B034929F2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880320" cy="26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863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208017"/>
            <a:ext cx="8424936" cy="3384376"/>
          </a:xfrm>
        </p:spPr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cs-CZ" sz="16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794DE27-93EB-48E6-82EC-B1465F742D1E}"/>
              </a:ext>
            </a:extLst>
          </p:cNvPr>
          <p:cNvSpPr txBox="1"/>
          <p:nvPr/>
        </p:nvSpPr>
        <p:spPr>
          <a:xfrm>
            <a:off x="611560" y="1050149"/>
            <a:ext cx="52565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EGYESÍTETT ÓVODA</a:t>
            </a:r>
            <a:br>
              <a:rPr lang="hu-HU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Kinek a jelentkezését várjuk?</a:t>
            </a:r>
            <a:endParaRPr 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947E487-E1E8-4035-86C1-59E8DC1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516"/>
            <a:ext cx="3733800" cy="714375"/>
          </a:xfrm>
          <a:prstGeom prst="rect">
            <a:avLst/>
          </a:prstGeom>
        </p:spPr>
      </p:pic>
      <p:pic>
        <p:nvPicPr>
          <p:cNvPr id="2050" name="Picture 2" descr="Működtető Előzetesen a tiéd 3 éves szülinap ruha - tammycreativecake.com">
            <a:extLst>
              <a:ext uri="{FF2B5EF4-FFF2-40B4-BE49-F238E27FC236}">
                <a16:creationId xmlns:a16="http://schemas.microsoft.com/office/drawing/2014/main" id="{B0948D0C-53B3-4D5B-BD23-688C103BF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7318"/>
            <a:ext cx="936104" cy="168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DE25D32E-38A6-4FE6-BBD2-1B7E11B5C8B5}"/>
              </a:ext>
            </a:extLst>
          </p:cNvPr>
          <p:cNvSpPr txBox="1"/>
          <p:nvPr/>
        </p:nvSpPr>
        <p:spPr>
          <a:xfrm>
            <a:off x="395536" y="830507"/>
            <a:ext cx="813690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hu-HU" sz="1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hu-HU" sz="1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hu-HU" sz="1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hu-HU" sz="1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sz="1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Gyermeke már betöltötte 3. életévét vagy az óvodai jelentkezés tavaszi időszakában történő jelentkezés esetén gyermeke 2022. augusztus 31-ig tölti be 3. életévét.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sz="1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Gyermeke életvitelszerűen a XIII. kerületben lakik  </a:t>
            </a:r>
          </a:p>
          <a:p>
            <a:pPr lvl="1" algn="just">
              <a:buFontTx/>
              <a:buChar char="-"/>
            </a:pPr>
            <a:r>
              <a:rPr lang="hu-HU" sz="1600" i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állandó vagy tartózkodási lakhely szerepel a gyermek lakcímkártyáján</a:t>
            </a:r>
          </a:p>
          <a:p>
            <a:pPr lvl="1" algn="just">
              <a:buFontTx/>
              <a:buChar char="-"/>
            </a:pPr>
            <a:r>
              <a:rPr lang="hu-HU" sz="1600" i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albérleti szerződéssel, védőnői igazolással rendelkeznek az életvitelszerű kerületi tartózkodásról</a:t>
            </a:r>
          </a:p>
          <a:p>
            <a:pPr marL="0" indent="0" algn="ctr">
              <a:buNone/>
            </a:pPr>
            <a:r>
              <a:rPr lang="hu-HU" sz="1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VAGY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u-HU" sz="1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 szülő a kerületben dolgozik és ehhez munkáltatói igazolást tud benyújtani. </a:t>
            </a:r>
          </a:p>
          <a:p>
            <a:pPr marL="0" indent="0" algn="ctr">
              <a:buNone/>
            </a:pPr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Az ő esetükben a fennmaradó férőhelyek függvényében történik az elhelyezés, nem feltétlenül a választott tagintézménybe.</a:t>
            </a:r>
          </a:p>
        </p:txBody>
      </p:sp>
    </p:spTree>
    <p:extLst>
      <p:ext uri="{BB962C8B-B14F-4D97-AF65-F5344CB8AC3E}">
        <p14:creationId xmlns:p14="http://schemas.microsoft.com/office/powerpoint/2010/main" val="70929289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212976"/>
            <a:ext cx="8064896" cy="338437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Az óvodai felvétellel kapcsolatban fontos szabály, hogy a házasságról, a családról és a gyámságról szóló 1952. évi IV tv. 72.§-a értelmében a szülői felügyeletet a szülők együttesen gyakorolják – ellentétes megállapodásuk hiányában – akkor is, ha már nem élnek együtt. Ha a házasság felbontása vagy a gyermek elhelyezése iránti perben a gyermeket a szülők megegyezése vagy a bíróság döntése alapján valamelyik szülőnél elhelyezték, a felügyeltet ez a szülő gyakorolja, kivéve ha a szülők kérelmére a bíróság a gyermekelhelyezéssel egyidejűleg közös szülői felügyeletet rendelt el, illetve a szülőknek a közös szülői felügyeletre vonatkozó egyezéségét jóváhagyta.</a:t>
            </a:r>
          </a:p>
          <a:p>
            <a:endParaRPr lang="cs-CZ" sz="16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794DE27-93EB-48E6-82EC-B1465F742D1E}"/>
              </a:ext>
            </a:extLst>
          </p:cNvPr>
          <p:cNvSpPr txBox="1"/>
          <p:nvPr/>
        </p:nvSpPr>
        <p:spPr>
          <a:xfrm>
            <a:off x="539552" y="908720"/>
            <a:ext cx="52565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EGYESÍTETT ÓVODA </a:t>
            </a:r>
            <a:b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Szülői felügyeleti jog</a:t>
            </a:r>
            <a:endParaRPr lang="hu-H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947E487-E1E8-4035-86C1-59E8DC1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48" y="551532"/>
            <a:ext cx="3733800" cy="714375"/>
          </a:xfrm>
          <a:prstGeom prst="rect">
            <a:avLst/>
          </a:prstGeom>
        </p:spPr>
      </p:pic>
      <p:pic>
        <p:nvPicPr>
          <p:cNvPr id="3074" name="Picture 2" descr="Mi a szülői elidegenítés szindróma? - 26 jel, amiből felismerheted |  Családban utazunk">
            <a:extLst>
              <a:ext uri="{FF2B5EF4-FFF2-40B4-BE49-F238E27FC236}">
                <a16:creationId xmlns:a16="http://schemas.microsoft.com/office/drawing/2014/main" id="{719442D8-A394-4EB6-A14F-2EDCA1DCE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61" y="1313186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13087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195350"/>
            <a:ext cx="8784976" cy="36626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1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felmentés engedélyezését a nemzeti köznevelésről szóló 2011. évi CXC. törvény 8. § (2) bekezdése szabályozza.</a:t>
            </a:r>
            <a:br>
              <a:rPr lang="hu-HU" sz="1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hu-HU" sz="1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gyermek abban az évben, amelynek augusztus 31. napjáig a 3. életévét betölti, a nevelési év kezdő napjától legalább napi négy órában óvodai foglalkozáson vesz részt.</a:t>
            </a:r>
            <a:br>
              <a:rPr lang="hu-HU" sz="1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hu-HU" sz="1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szülő - a gyermek jogos érdekét szem előtt tartva - kérelmezheti az óvodai foglalkozások alóli felmentést. </a:t>
            </a:r>
          </a:p>
          <a:p>
            <a:pPr>
              <a:lnSpc>
                <a:spcPct val="150000"/>
              </a:lnSpc>
            </a:pPr>
            <a:r>
              <a:rPr lang="hu-HU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kérelem a tárgyév április 15. napjáig nyújtható be a területileg illetékes kormányhivatalhoz.</a:t>
            </a:r>
            <a:br>
              <a:rPr lang="hu-HU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hu-HU" sz="1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felmentés annak az évnek az augusztus 31. napjáig szól, amelyben a gyermek a negyedik életévét betölti.</a:t>
            </a:r>
            <a:br>
              <a:rPr lang="hu-HU" sz="1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hu-HU" sz="1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Tartós gyógykezelés alatt álló gyermek esetében a kérelem a tárgyév április 15. napja után is benyújtható.</a:t>
            </a:r>
          </a:p>
          <a:p>
            <a:pPr algn="l">
              <a:lnSpc>
                <a:spcPct val="150000"/>
              </a:lnSpc>
            </a:pPr>
            <a:endParaRPr lang="cs-CZ" sz="1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794DE27-93EB-48E6-82EC-B1465F742D1E}"/>
              </a:ext>
            </a:extLst>
          </p:cNvPr>
          <p:cNvSpPr txBox="1"/>
          <p:nvPr/>
        </p:nvSpPr>
        <p:spPr>
          <a:xfrm>
            <a:off x="539552" y="908720"/>
            <a:ext cx="56886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EGYESÍTETT ÓVODA </a:t>
            </a:r>
            <a:b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Felmentés az óvodába járás alól</a:t>
            </a:r>
            <a:endParaRPr lang="hu-H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947E487-E1E8-4035-86C1-59E8DC1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4697"/>
            <a:ext cx="3733800" cy="71437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971208E-1C91-421F-94CC-DEE9EDF95FCF}"/>
              </a:ext>
            </a:extLst>
          </p:cNvPr>
          <p:cNvSpPr txBox="1"/>
          <p:nvPr/>
        </p:nvSpPr>
        <p:spPr>
          <a:xfrm>
            <a:off x="5940152" y="260649"/>
            <a:ext cx="32038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400" b="0" i="0" dirty="0">
              <a:solidFill>
                <a:srgbClr val="696969"/>
              </a:solidFill>
              <a:effectLst/>
              <a:latin typeface="Comic Sans MS" panose="030F0702030302020204" pitchFamily="66" charset="0"/>
            </a:endParaRPr>
          </a:p>
          <a:p>
            <a:endParaRPr lang="hu-HU" sz="1400" dirty="0">
              <a:solidFill>
                <a:srgbClr val="696969"/>
              </a:solidFill>
              <a:latin typeface="Comic Sans MS" panose="030F0702030302020204" pitchFamily="66" charset="0"/>
            </a:endParaRPr>
          </a:p>
          <a:p>
            <a:r>
              <a:rPr lang="hu-HU" sz="1400" b="0" i="0" dirty="0">
                <a:solidFill>
                  <a:srgbClr val="696969"/>
                </a:solidFill>
                <a:effectLst/>
                <a:latin typeface="Comic Sans MS" panose="030F0702030302020204" pitchFamily="66" charset="0"/>
              </a:rPr>
              <a:t>XIII. KERÜLETI KORMÁNYHIVATAL</a:t>
            </a:r>
          </a:p>
          <a:p>
            <a:pPr algn="just"/>
            <a:r>
              <a:rPr lang="hu-HU" sz="1400" b="0" i="0" dirty="0">
                <a:solidFill>
                  <a:srgbClr val="696969"/>
                </a:solidFill>
                <a:effectLst/>
                <a:latin typeface="Comic Sans MS" panose="030F0702030302020204" pitchFamily="66" charset="0"/>
              </a:rPr>
              <a:t>Hatósági Osztály 1.</a:t>
            </a:r>
          </a:p>
          <a:p>
            <a:pPr algn="just"/>
            <a:r>
              <a:rPr lang="hu-HU" sz="1400" b="0" i="0" dirty="0">
                <a:solidFill>
                  <a:srgbClr val="696969"/>
                </a:solidFill>
                <a:effectLst/>
                <a:latin typeface="Comic Sans MS" panose="030F0702030302020204" pitchFamily="66" charset="0"/>
              </a:rPr>
              <a:t>Telefonszám: (1) 896-5328</a:t>
            </a:r>
          </a:p>
          <a:p>
            <a:pPr algn="just"/>
            <a:r>
              <a:rPr lang="hu-HU" sz="1400" b="0" i="0" dirty="0">
                <a:solidFill>
                  <a:srgbClr val="696969"/>
                </a:solidFill>
                <a:effectLst/>
                <a:latin typeface="Comic Sans MS" panose="030F0702030302020204" pitchFamily="66" charset="0"/>
              </a:rPr>
              <a:t>Email: </a:t>
            </a:r>
            <a:r>
              <a:rPr lang="hu-HU" sz="1400" b="1" i="0" u="none" strike="noStrike" dirty="0">
                <a:solidFill>
                  <a:srgbClr val="272727"/>
                </a:solidFill>
                <a:effectLst/>
                <a:latin typeface="Comic Sans MS" panose="030F0702030302020204" pitchFamily="66" charset="0"/>
                <a:hlinkClick r:id="rId4"/>
              </a:rPr>
              <a:t>hatosag@13kh.bfkh.gov.hu</a:t>
            </a:r>
            <a:endParaRPr lang="hu-HU" sz="1400" b="0" i="0" dirty="0">
              <a:solidFill>
                <a:srgbClr val="696969"/>
              </a:solidFill>
              <a:effectLst/>
              <a:latin typeface="Comic Sans MS" panose="030F0702030302020204" pitchFamily="66" charset="0"/>
            </a:endParaRPr>
          </a:p>
          <a:p>
            <a:pPr algn="just"/>
            <a:endParaRPr lang="hu-HU" sz="1400" b="0" i="0" dirty="0">
              <a:solidFill>
                <a:srgbClr val="696969"/>
              </a:solidFill>
              <a:effectLst/>
              <a:latin typeface="Comic Sans MS" panose="030F0702030302020204" pitchFamily="66" charset="0"/>
            </a:endParaRPr>
          </a:p>
          <a:p>
            <a:pPr algn="just"/>
            <a:r>
              <a:rPr lang="hu-HU" sz="1400" b="0" i="0" dirty="0">
                <a:solidFill>
                  <a:srgbClr val="696969"/>
                </a:solidFill>
                <a:effectLst/>
                <a:latin typeface="Comic Sans MS" panose="030F0702030302020204" pitchFamily="66" charset="0"/>
              </a:rPr>
              <a:t>Hatósági Osztály 2.</a:t>
            </a:r>
          </a:p>
          <a:p>
            <a:pPr algn="just"/>
            <a:r>
              <a:rPr lang="hu-HU" sz="1400" b="0" i="0" dirty="0">
                <a:solidFill>
                  <a:srgbClr val="696969"/>
                </a:solidFill>
                <a:effectLst/>
                <a:latin typeface="Comic Sans MS" panose="030F0702030302020204" pitchFamily="66" charset="0"/>
              </a:rPr>
              <a:t>Telefonszám: (1) 896-5313</a:t>
            </a:r>
          </a:p>
          <a:p>
            <a:pPr algn="just"/>
            <a:r>
              <a:rPr lang="hu-HU" sz="1400" b="0" i="0" dirty="0">
                <a:solidFill>
                  <a:srgbClr val="696969"/>
                </a:solidFill>
                <a:effectLst/>
                <a:latin typeface="Comic Sans MS" panose="030F0702030302020204" pitchFamily="66" charset="0"/>
              </a:rPr>
              <a:t>Email: </a:t>
            </a:r>
            <a:r>
              <a:rPr lang="hu-HU" sz="1400" b="1" i="0" u="none" strike="noStrike" dirty="0">
                <a:solidFill>
                  <a:srgbClr val="7F9A13"/>
                </a:solidFill>
                <a:effectLst/>
                <a:latin typeface="Comic Sans MS" panose="030F0702030302020204" pitchFamily="66" charset="0"/>
                <a:hlinkClick r:id="rId5"/>
              </a:rPr>
              <a:t>hatosag2@13kh.bfkh.gov.hu</a:t>
            </a:r>
            <a:endParaRPr lang="hu-HU" sz="1400" b="0" i="0" dirty="0">
              <a:solidFill>
                <a:srgbClr val="696969"/>
              </a:solidFill>
              <a:effectLst/>
              <a:latin typeface="Comic Sans MS" panose="030F0702030302020204" pitchFamily="66" charset="0"/>
            </a:endParaRPr>
          </a:p>
          <a:p>
            <a:endParaRPr lang="hu-H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2223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resentation_level">
  <a:themeElements>
    <a:clrScheme name="8. egyéni séma">
      <a:dk1>
        <a:srgbClr val="000000"/>
      </a:dk1>
      <a:lt1>
        <a:srgbClr val="FFFFFF"/>
      </a:lt1>
      <a:dk2>
        <a:srgbClr val="014472"/>
      </a:dk2>
      <a:lt2>
        <a:srgbClr val="FF0000"/>
      </a:lt2>
      <a:accent1>
        <a:srgbClr val="FF0000"/>
      </a:accent1>
      <a:accent2>
        <a:srgbClr val="4CBA20"/>
      </a:accent2>
      <a:accent3>
        <a:srgbClr val="FFFFFF"/>
      </a:accent3>
      <a:accent4>
        <a:srgbClr val="000000"/>
      </a:accent4>
      <a:accent5>
        <a:srgbClr val="92D050"/>
      </a:accent5>
      <a:accent6>
        <a:srgbClr val="0489E4"/>
      </a:accent6>
      <a:hlink>
        <a:srgbClr val="666699"/>
      </a:hlink>
      <a:folHlink>
        <a:srgbClr val="4E524C"/>
      </a:folHlink>
    </a:clrScheme>
    <a:fontScheme name="presentation_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5fce2081-f58c-44ad-b03c-4d426a1b6afa">false</MarketSpecific>
    <ApprovalStatus xmlns="5fce2081-f58c-44ad-b03c-4d426a1b6afa">InProgress</ApprovalStatus>
    <LocComments xmlns="5fce2081-f58c-44ad-b03c-4d426a1b6afa" xsi:nil="true"/>
    <DirectSourceMarket xmlns="5fce2081-f58c-44ad-b03c-4d426a1b6afa">english</DirectSourceMarket>
    <ThumbnailAssetId xmlns="5fce2081-f58c-44ad-b03c-4d426a1b6afa" xsi:nil="true"/>
    <PrimaryImageGen xmlns="5fce2081-f58c-44ad-b03c-4d426a1b6afa">true</PrimaryImageGen>
    <LegacyData xmlns="5fce2081-f58c-44ad-b03c-4d426a1b6afa" xsi:nil="true"/>
    <TPFriendlyName xmlns="5fce2081-f58c-44ad-b03c-4d426a1b6afa" xsi:nil="true"/>
    <NumericId xmlns="5fce2081-f58c-44ad-b03c-4d426a1b6afa" xsi:nil="true"/>
    <LocRecommendedHandoff xmlns="5fce2081-f58c-44ad-b03c-4d426a1b6afa" xsi:nil="true"/>
    <BlockPublish xmlns="5fce2081-f58c-44ad-b03c-4d426a1b6afa">false</BlockPublish>
    <BusinessGroup xmlns="5fce2081-f58c-44ad-b03c-4d426a1b6afa" xsi:nil="true"/>
    <OpenTemplate xmlns="5fce2081-f58c-44ad-b03c-4d426a1b6afa">true</OpenTemplate>
    <SourceTitle xmlns="5fce2081-f58c-44ad-b03c-4d426a1b6afa">Boy and his bubbles design template</SourceTitle>
    <APEditor xmlns="5fce2081-f58c-44ad-b03c-4d426a1b6afa">
      <UserInfo>
        <DisplayName/>
        <AccountId xsi:nil="true"/>
        <AccountType/>
      </UserInfo>
    </APEditor>
    <UALocComments xmlns="5fce2081-f58c-44ad-b03c-4d426a1b6afa">2007 Template UpLeveling Do Not HandOff</UALocComments>
    <IntlLangReviewDate xmlns="5fce2081-f58c-44ad-b03c-4d426a1b6afa" xsi:nil="true"/>
    <PublishStatusLookup xmlns="5fce2081-f58c-44ad-b03c-4d426a1b6afa">
      <Value>352966</Value>
      <Value>352969</Value>
    </PublishStatusLookup>
    <ParentAssetId xmlns="5fce2081-f58c-44ad-b03c-4d426a1b6afa" xsi:nil="true"/>
    <FeatureTagsTaxHTField0 xmlns="5fce2081-f58c-44ad-b03c-4d426a1b6afa">
      <Terms xmlns="http://schemas.microsoft.com/office/infopath/2007/PartnerControls"/>
    </FeatureTagsTaxHTField0>
    <MachineTranslated xmlns="5fce2081-f58c-44ad-b03c-4d426a1b6afa">false</MachineTranslated>
    <Providers xmlns="5fce2081-f58c-44ad-b03c-4d426a1b6afa" xsi:nil="true"/>
    <OriginalSourceMarket xmlns="5fce2081-f58c-44ad-b03c-4d426a1b6afa">english</OriginalSourceMarket>
    <APDescription xmlns="5fce2081-f58c-44ad-b03c-4d426a1b6afa" xsi:nil="true"/>
    <ContentItem xmlns="5fce2081-f58c-44ad-b03c-4d426a1b6afa" xsi:nil="true"/>
    <ClipArtFilename xmlns="5fce2081-f58c-44ad-b03c-4d426a1b6afa" xsi:nil="true"/>
    <TPInstallLocation xmlns="5fce2081-f58c-44ad-b03c-4d426a1b6afa" xsi:nil="true"/>
    <TimesCloned xmlns="5fce2081-f58c-44ad-b03c-4d426a1b6afa" xsi:nil="true"/>
    <PublishTargets xmlns="5fce2081-f58c-44ad-b03c-4d426a1b6afa">OfficeOnline,OfficeOnlineVNext</PublishTargets>
    <AcquiredFrom xmlns="5fce2081-f58c-44ad-b03c-4d426a1b6afa">Internal MS</AcquiredFrom>
    <AssetStart xmlns="5fce2081-f58c-44ad-b03c-4d426a1b6afa">2012-02-16T15:11:00+00:00</AssetStart>
    <FriendlyTitle xmlns="5fce2081-f58c-44ad-b03c-4d426a1b6afa" xsi:nil="true"/>
    <Provider xmlns="5fce2081-f58c-44ad-b03c-4d426a1b6afa" xsi:nil="true"/>
    <LastHandOff xmlns="5fce2081-f58c-44ad-b03c-4d426a1b6afa" xsi:nil="true"/>
    <Manager xmlns="5fce2081-f58c-44ad-b03c-4d426a1b6afa" xsi:nil="true"/>
    <UALocRecommendation xmlns="5fce2081-f58c-44ad-b03c-4d426a1b6afa">Localize</UALocRecommendation>
    <ArtSampleDocs xmlns="5fce2081-f58c-44ad-b03c-4d426a1b6afa" xsi:nil="true"/>
    <UACurrentWords xmlns="5fce2081-f58c-44ad-b03c-4d426a1b6afa" xsi:nil="true"/>
    <TPClientViewer xmlns="5fce2081-f58c-44ad-b03c-4d426a1b6afa" xsi:nil="true"/>
    <TemplateStatus xmlns="5fce2081-f58c-44ad-b03c-4d426a1b6afa">Complete</TemplateStatus>
    <ShowIn xmlns="5fce2081-f58c-44ad-b03c-4d426a1b6afa">Show everywhere</ShowIn>
    <CSXHash xmlns="5fce2081-f58c-44ad-b03c-4d426a1b6afa" xsi:nil="true"/>
    <Downloads xmlns="5fce2081-f58c-44ad-b03c-4d426a1b6afa">0</Downloads>
    <VoteCount xmlns="5fce2081-f58c-44ad-b03c-4d426a1b6afa" xsi:nil="true"/>
    <OOCacheId xmlns="5fce2081-f58c-44ad-b03c-4d426a1b6afa" xsi:nil="true"/>
    <IsDeleted xmlns="5fce2081-f58c-44ad-b03c-4d426a1b6afa">false</IsDeleted>
    <InternalTagsTaxHTField0 xmlns="5fce2081-f58c-44ad-b03c-4d426a1b6afa">
      <Terms xmlns="http://schemas.microsoft.com/office/infopath/2007/PartnerControls"/>
    </InternalTagsTaxHTField0>
    <UANotes xmlns="5fce2081-f58c-44ad-b03c-4d426a1b6afa">2003 to 2007 conversion</UANotes>
    <AssetExpire xmlns="5fce2081-f58c-44ad-b03c-4d426a1b6afa">2035-01-01T08:00:00+00:00</AssetExpire>
    <CSXSubmissionMarket xmlns="5fce2081-f58c-44ad-b03c-4d426a1b6afa" xsi:nil="true"/>
    <DSATActionTaken xmlns="5fce2081-f58c-44ad-b03c-4d426a1b6afa" xsi:nil="true"/>
    <SubmitterId xmlns="5fce2081-f58c-44ad-b03c-4d426a1b6afa" xsi:nil="true"/>
    <EditorialTags xmlns="5fce2081-f58c-44ad-b03c-4d426a1b6afa" xsi:nil="true"/>
    <TPExecutable xmlns="5fce2081-f58c-44ad-b03c-4d426a1b6afa" xsi:nil="true"/>
    <CSXSubmissionDate xmlns="5fce2081-f58c-44ad-b03c-4d426a1b6afa" xsi:nil="true"/>
    <CSXUpdate xmlns="5fce2081-f58c-44ad-b03c-4d426a1b6afa">false</CSXUpdate>
    <AssetType xmlns="5fce2081-f58c-44ad-b03c-4d426a1b6afa">TP</AssetType>
    <ApprovalLog xmlns="5fce2081-f58c-44ad-b03c-4d426a1b6afa" xsi:nil="true"/>
    <BugNumber xmlns="5fce2081-f58c-44ad-b03c-4d426a1b6afa" xsi:nil="true"/>
    <OriginAsset xmlns="5fce2081-f58c-44ad-b03c-4d426a1b6afa" xsi:nil="true"/>
    <TPComponent xmlns="5fce2081-f58c-44ad-b03c-4d426a1b6afa" xsi:nil="true"/>
    <Milestone xmlns="5fce2081-f58c-44ad-b03c-4d426a1b6afa" xsi:nil="true"/>
    <RecommendationsModifier xmlns="5fce2081-f58c-44ad-b03c-4d426a1b6afa" xsi:nil="true"/>
    <AssetId xmlns="5fce2081-f58c-44ad-b03c-4d426a1b6afa">TP102830010</AssetId>
    <PolicheckWords xmlns="5fce2081-f58c-44ad-b03c-4d426a1b6afa" xsi:nil="true"/>
    <TPLaunchHelpLink xmlns="5fce2081-f58c-44ad-b03c-4d426a1b6afa" xsi:nil="true"/>
    <IntlLocPriority xmlns="5fce2081-f58c-44ad-b03c-4d426a1b6afa" xsi:nil="true"/>
    <TPApplication xmlns="5fce2081-f58c-44ad-b03c-4d426a1b6afa" xsi:nil="true"/>
    <IntlLangReviewer xmlns="5fce2081-f58c-44ad-b03c-4d426a1b6afa" xsi:nil="true"/>
    <HandoffToMSDN xmlns="5fce2081-f58c-44ad-b03c-4d426a1b6afa" xsi:nil="true"/>
    <PlannedPubDate xmlns="5fce2081-f58c-44ad-b03c-4d426a1b6afa" xsi:nil="true"/>
    <CrawlForDependencies xmlns="5fce2081-f58c-44ad-b03c-4d426a1b6afa">false</CrawlForDependencies>
    <LocLastLocAttemptVersionLookup xmlns="5fce2081-f58c-44ad-b03c-4d426a1b6afa">825787</LocLastLocAttemptVersionLookup>
    <TrustLevel xmlns="5fce2081-f58c-44ad-b03c-4d426a1b6afa">1 Microsoft Managed Content</TrustLevel>
    <CampaignTagsTaxHTField0 xmlns="5fce2081-f58c-44ad-b03c-4d426a1b6afa">
      <Terms xmlns="http://schemas.microsoft.com/office/infopath/2007/PartnerControls"/>
    </CampaignTagsTaxHTField0>
    <TPNamespace xmlns="5fce2081-f58c-44ad-b03c-4d426a1b6afa" xsi:nil="true"/>
    <TaxCatchAll xmlns="5fce2081-f58c-44ad-b03c-4d426a1b6afa"/>
    <IsSearchable xmlns="5fce2081-f58c-44ad-b03c-4d426a1b6afa">true</IsSearchable>
    <TemplateTemplateType xmlns="5fce2081-f58c-44ad-b03c-4d426a1b6afa">PowerPoint 12 Default</TemplateTemplateType>
    <Markets xmlns="5fce2081-f58c-44ad-b03c-4d426a1b6afa"/>
    <IntlLangReview xmlns="5fce2081-f58c-44ad-b03c-4d426a1b6afa">false</IntlLangReview>
    <UAProjectedTotalWords xmlns="5fce2081-f58c-44ad-b03c-4d426a1b6afa" xsi:nil="true"/>
    <OutputCachingOn xmlns="5fce2081-f58c-44ad-b03c-4d426a1b6afa">false</OutputCachingOn>
    <LocMarketGroupTiers2 xmlns="5fce2081-f58c-44ad-b03c-4d426a1b6afa" xsi:nil="true"/>
    <APAuthor xmlns="5fce2081-f58c-44ad-b03c-4d426a1b6afa">
      <UserInfo>
        <DisplayName/>
        <AccountId>1928</AccountId>
        <AccountType/>
      </UserInfo>
    </APAuthor>
    <TPCommandLine xmlns="5fce2081-f58c-44ad-b03c-4d426a1b6afa" xsi:nil="true"/>
    <LocManualTestRequired xmlns="5fce2081-f58c-44ad-b03c-4d426a1b6afa">false</LocManualTestRequired>
    <TPAppVersion xmlns="5fce2081-f58c-44ad-b03c-4d426a1b6afa" xsi:nil="true"/>
    <EditorialStatus xmlns="5fce2081-f58c-44ad-b03c-4d426a1b6afa" xsi:nil="true"/>
    <LastModifiedDateTime xmlns="5fce2081-f58c-44ad-b03c-4d426a1b6afa" xsi:nil="true"/>
    <TPLaunchHelpLinkType xmlns="5fce2081-f58c-44ad-b03c-4d426a1b6afa">Template</TPLaunchHelpLinkType>
    <OriginalRelease xmlns="5fce2081-f58c-44ad-b03c-4d426a1b6afa">14</OriginalRelease>
    <ScenarioTagsTaxHTField0 xmlns="5fce2081-f58c-44ad-b03c-4d426a1b6afa">
      <Terms xmlns="http://schemas.microsoft.com/office/infopath/2007/PartnerControls"/>
    </ScenarioTagsTaxHTField0>
    <LocalizationTagsTaxHTField0 xmlns="5fce2081-f58c-44ad-b03c-4d426a1b6afa">
      <Terms xmlns="http://schemas.microsoft.com/office/infopath/2007/PartnerControls"/>
    </LocalizationTagsTaxHTField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ADEC13B5E4FA0F4BA72DC03E1FAE02FA04009372B5BAB9923946A28806341B445653" ma:contentTypeVersion="56" ma:contentTypeDescription="Create a new document." ma:contentTypeScope="" ma:versionID="788e4010be5eb75c22fb26f9e32efc14">
  <xsd:schema xmlns:xsd="http://www.w3.org/2001/XMLSchema" xmlns:xs="http://www.w3.org/2001/XMLSchema" xmlns:p="http://schemas.microsoft.com/office/2006/metadata/properties" xmlns:ns2="5fce2081-f58c-44ad-b03c-4d426a1b6afa" targetNamespace="http://schemas.microsoft.com/office/2006/metadata/properties" ma:root="true" ma:fieldsID="e1a322f982b748fa5b923752ff9272fa" ns2:_="">
    <xsd:import namespace="5fce2081-f58c-44ad-b03c-4d426a1b6afa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e2081-f58c-44ad-b03c-4d426a1b6afa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d9556446-c03a-4033-946b-cb9ccbb02fd1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1B6AA072-FC9A-44BC-A220-7FE368531D9A}" ma:internalName="CSXSubmissionMarket" ma:readOnly="false" ma:showField="MarketName" ma:web="5fce2081-f58c-44ad-b03c-4d426a1b6afa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1ee73785-37f7-4b73-a00a-ca4f7c469a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1051C126-8B9F-47C3-8FEB-3CFCE0C8A330}" ma:internalName="InProjectListLookup" ma:readOnly="true" ma:showField="InProjectList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74e21a81-d98f-4677-a38c-6270deab923b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1051C126-8B9F-47C3-8FEB-3CFCE0C8A330}" ma:internalName="LastCompleteVersionLookup" ma:readOnly="true" ma:showField="LastCompleteVersion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1051C126-8B9F-47C3-8FEB-3CFCE0C8A330}" ma:internalName="LastPreviewErrorLookup" ma:readOnly="true" ma:showField="LastPreviewError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1051C126-8B9F-47C3-8FEB-3CFCE0C8A330}" ma:internalName="LastPreviewResultLookup" ma:readOnly="true" ma:showField="LastPreviewResult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1051C126-8B9F-47C3-8FEB-3CFCE0C8A330}" ma:internalName="LastPreviewAttemptDateLookup" ma:readOnly="true" ma:showField="LastPreviewAttemptDat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1051C126-8B9F-47C3-8FEB-3CFCE0C8A330}" ma:internalName="LastPreviewedByLookup" ma:readOnly="true" ma:showField="LastPreviewedBy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1051C126-8B9F-47C3-8FEB-3CFCE0C8A330}" ma:internalName="LastPreviewTimeLookup" ma:readOnly="true" ma:showField="LastPreviewTim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1051C126-8B9F-47C3-8FEB-3CFCE0C8A330}" ma:internalName="LastPreviewVersionLookup" ma:readOnly="true" ma:showField="LastPreviewVersion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1051C126-8B9F-47C3-8FEB-3CFCE0C8A330}" ma:internalName="LastPublishErrorLookup" ma:readOnly="true" ma:showField="LastPublishError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1051C126-8B9F-47C3-8FEB-3CFCE0C8A330}" ma:internalName="LastPublishResultLookup" ma:readOnly="true" ma:showField="LastPublishResult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1051C126-8B9F-47C3-8FEB-3CFCE0C8A330}" ma:internalName="LastPublishAttemptDateLookup" ma:readOnly="true" ma:showField="LastPublishAttemptDat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1051C126-8B9F-47C3-8FEB-3CFCE0C8A330}" ma:internalName="LastPublishedByLookup" ma:readOnly="true" ma:showField="LastPublishedBy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1051C126-8B9F-47C3-8FEB-3CFCE0C8A330}" ma:internalName="LastPublishTimeLookup" ma:readOnly="true" ma:showField="LastPublishTim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1051C126-8B9F-47C3-8FEB-3CFCE0C8A330}" ma:internalName="LastPublishVersionLookup" ma:readOnly="true" ma:showField="LastPublishVersion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6B4D4FBA-5CE4-4224-ABC6-110D704C5F08}" ma:internalName="LocLastLocAttemptVersionLookup" ma:readOnly="false" ma:showField="LastLocAttemptVersion" ma:web="5fce2081-f58c-44ad-b03c-4d426a1b6afa">
      <xsd:simpleType>
        <xsd:restriction base="dms:Lookup"/>
      </xsd:simpleType>
    </xsd:element>
    <xsd:element name="LocLastLocAttemptVersionTypeLookup" ma:index="71" nillable="true" ma:displayName="Loc Last Loc Attempt Version Type" ma:default="" ma:list="{6B4D4FBA-5CE4-4224-ABC6-110D704C5F08}" ma:internalName="LocLastLocAttemptVersionTypeLookup" ma:readOnly="true" ma:showField="LastLocAttemptVersionType" ma:web="5fce2081-f58c-44ad-b03c-4d426a1b6afa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6B4D4FBA-5CE4-4224-ABC6-110D704C5F08}" ma:internalName="LocNewPublishedVersionLookup" ma:readOnly="true" ma:showField="NewPublishedVersion" ma:web="5fce2081-f58c-44ad-b03c-4d426a1b6afa">
      <xsd:simpleType>
        <xsd:restriction base="dms:Lookup"/>
      </xsd:simpleType>
    </xsd:element>
    <xsd:element name="LocOverallHandbackStatusLookup" ma:index="75" nillable="true" ma:displayName="Loc Overall Handback Status" ma:default="" ma:list="{6B4D4FBA-5CE4-4224-ABC6-110D704C5F08}" ma:internalName="LocOverallHandbackStatusLookup" ma:readOnly="true" ma:showField="OverallHandbackStatus" ma:web="5fce2081-f58c-44ad-b03c-4d426a1b6afa">
      <xsd:simpleType>
        <xsd:restriction base="dms:Lookup"/>
      </xsd:simpleType>
    </xsd:element>
    <xsd:element name="LocOverallLocStatusLookup" ma:index="76" nillable="true" ma:displayName="Loc Overall Localize Status" ma:default="" ma:list="{6B4D4FBA-5CE4-4224-ABC6-110D704C5F08}" ma:internalName="LocOverallLocStatusLookup" ma:readOnly="true" ma:showField="OverallLocStatus" ma:web="5fce2081-f58c-44ad-b03c-4d426a1b6afa">
      <xsd:simpleType>
        <xsd:restriction base="dms:Lookup"/>
      </xsd:simpleType>
    </xsd:element>
    <xsd:element name="LocOverallPreviewStatusLookup" ma:index="77" nillable="true" ma:displayName="Loc Overall Preview Status" ma:default="" ma:list="{6B4D4FBA-5CE4-4224-ABC6-110D704C5F08}" ma:internalName="LocOverallPreviewStatusLookup" ma:readOnly="true" ma:showField="OverallPreviewStatus" ma:web="5fce2081-f58c-44ad-b03c-4d426a1b6afa">
      <xsd:simpleType>
        <xsd:restriction base="dms:Lookup"/>
      </xsd:simpleType>
    </xsd:element>
    <xsd:element name="LocOverallPublishStatusLookup" ma:index="78" nillable="true" ma:displayName="Loc Overall Publish Status" ma:default="" ma:list="{6B4D4FBA-5CE4-4224-ABC6-110D704C5F08}" ma:internalName="LocOverallPublishStatusLookup" ma:readOnly="true" ma:showField="OverallPublishStatus" ma:web="5fce2081-f58c-44ad-b03c-4d426a1b6afa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6B4D4FBA-5CE4-4224-ABC6-110D704C5F08}" ma:internalName="LocProcessedForHandoffsLookup" ma:readOnly="true" ma:showField="ProcessedForHandoffs" ma:web="5fce2081-f58c-44ad-b03c-4d426a1b6afa">
      <xsd:simpleType>
        <xsd:restriction base="dms:Lookup"/>
      </xsd:simpleType>
    </xsd:element>
    <xsd:element name="LocProcessedForMarketsLookup" ma:index="81" nillable="true" ma:displayName="Loc Processed For Markets" ma:default="" ma:list="{6B4D4FBA-5CE4-4224-ABC6-110D704C5F08}" ma:internalName="LocProcessedForMarketsLookup" ma:readOnly="true" ma:showField="ProcessedForMarkets" ma:web="5fce2081-f58c-44ad-b03c-4d426a1b6afa">
      <xsd:simpleType>
        <xsd:restriction base="dms:Lookup"/>
      </xsd:simpleType>
    </xsd:element>
    <xsd:element name="LocPublishedDependentAssetsLookup" ma:index="82" nillable="true" ma:displayName="Loc Published Dependent Assets" ma:default="" ma:list="{6B4D4FBA-5CE4-4224-ABC6-110D704C5F08}" ma:internalName="LocPublishedDependentAssetsLookup" ma:readOnly="true" ma:showField="PublishedDependentAssets" ma:web="5fce2081-f58c-44ad-b03c-4d426a1b6afa">
      <xsd:simpleType>
        <xsd:restriction base="dms:Lookup"/>
      </xsd:simpleType>
    </xsd:element>
    <xsd:element name="LocPublishedLinkedAssetsLookup" ma:index="83" nillable="true" ma:displayName="Loc Published Linked Assets" ma:default="" ma:list="{6B4D4FBA-5CE4-4224-ABC6-110D704C5F08}" ma:internalName="LocPublishedLinkedAssetsLookup" ma:readOnly="true" ma:showField="PublishedLinkedAssets" ma:web="5fce2081-f58c-44ad-b03c-4d426a1b6afa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a4cb862b-fdd7-4670-88fe-ab9665737180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1B6AA072-FC9A-44BC-A220-7FE368531D9A}" ma:internalName="Markets" ma:readOnly="false" ma:showField="MarketNam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1051C126-8B9F-47C3-8FEB-3CFCE0C8A330}" ma:internalName="NumOfRatingsLookup" ma:readOnly="true" ma:showField="NumOfRatings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1051C126-8B9F-47C3-8FEB-3CFCE0C8A330}" ma:internalName="PublishStatusLookup" ma:readOnly="false" ma:showField="PublishStatus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1cf64917-b2b4-4d34-8e71-8a46d6d3d69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9b3d15c4-bc78-47c9-b183-c4b8645b278c}" ma:internalName="TaxCatchAll" ma:showField="CatchAllData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9b3d15c4-bc78-47c9-b183-c4b8645b278c}" ma:internalName="TaxCatchAllLabel" ma:readOnly="true" ma:showField="CatchAllDataLabel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8F6E7-D83F-488A-8E98-0EA4718B04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6E4BB5-9D8B-4AEF-BFFF-05EDEF9020D6}">
  <ds:schemaRefs>
    <ds:schemaRef ds:uri="5fce2081-f58c-44ad-b03c-4d426a1b6afa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AA603F2-DB31-4712-BFC0-31099E2167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ce2081-f58c-44ad-b03c-4d426a1b6a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395</TotalTime>
  <Words>898</Words>
  <Application>Microsoft Office PowerPoint</Application>
  <PresentationFormat>Diavetítés a képernyőre (4:3 oldalarány)</PresentationFormat>
  <Paragraphs>93</Paragraphs>
  <Slides>11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Courier New</vt:lpstr>
      <vt:lpstr>Times New Roman</vt:lpstr>
      <vt:lpstr>Wingdings</vt:lpstr>
      <vt:lpstr>presentation_level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BEIRATKOZÁS A XIII. KERÜLETI EGYESÍTETT ÓVODÁBA</dc:title>
  <dc:subject/>
  <dc:creator>Hoffer Ivett</dc:creator>
  <cp:keywords/>
  <dc:description/>
  <cp:lastModifiedBy>Ovi Iszo</cp:lastModifiedBy>
  <cp:revision>30</cp:revision>
  <dcterms:created xsi:type="dcterms:W3CDTF">2020-12-28T13:31:51Z</dcterms:created>
  <dcterms:modified xsi:type="dcterms:W3CDTF">2022-03-21T14:58:19Z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TC010721251038</vt:lpwstr>
  </property>
  <property fmtid="{D5CDD505-2E9C-101B-9397-08002B2CF9AE}" pid="3" name="InternalTags">
    <vt:lpwstr/>
  </property>
  <property fmtid="{D5CDD505-2E9C-101B-9397-08002B2CF9AE}" pid="4" name="ContentTypeId">
    <vt:lpwstr>0x010100ADEC13B5E4FA0F4BA72DC03E1FAE02FA04009372B5BAB9923946A28806341B445653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5894400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</Properties>
</file>