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81" r:id="rId5"/>
    <p:sldId id="282" r:id="rId6"/>
    <p:sldId id="271" r:id="rId7"/>
    <p:sldId id="267" r:id="rId8"/>
    <p:sldId id="268" r:id="rId9"/>
    <p:sldId id="260" r:id="rId10"/>
    <p:sldId id="266" r:id="rId11"/>
    <p:sldId id="261" r:id="rId12"/>
    <p:sldId id="275" r:id="rId13"/>
    <p:sldId id="272" r:id="rId14"/>
    <p:sldId id="273" r:id="rId15"/>
    <p:sldId id="274" r:id="rId16"/>
    <p:sldId id="262" r:id="rId17"/>
    <p:sldId id="258" r:id="rId18"/>
    <p:sldId id="276" r:id="rId19"/>
    <p:sldId id="277" r:id="rId20"/>
    <p:sldId id="259" r:id="rId21"/>
    <p:sldId id="278" r:id="rId22"/>
    <p:sldId id="279" r:id="rId23"/>
    <p:sldId id="264" r:id="rId24"/>
    <p:sldId id="280" r:id="rId25"/>
    <p:sldId id="27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uka Ilona" initials="DI" lastIdx="1" clrIdx="0">
    <p:extLst>
      <p:ext uri="{19B8F6BF-5375-455C-9EA6-DF929625EA0E}">
        <p15:presenceInfo xmlns:p15="http://schemas.microsoft.com/office/powerpoint/2012/main" userId="S-1-5-21-2998252175-1735573384-2975771667-28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0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hu/url?sa=i&amp;rct=j&amp;q=&amp;esrc=s&amp;source=images&amp;cd=&amp;cad=rja&amp;uact=8&amp;ved=0ahUKEwiO-6bu6f3SAhXqJJoKHQjUDHcQjRwIBw&amp;url=https://www.importancia.org/primera-infancia.php&amp;bvm=bv.151426398,bs.2,d.bGg&amp;psig=AFQjCNGwaCZtFZ3ycgPdqFNvf_tQg3dQyA&amp;ust=1490949443257670" TargetMode="External"/><Relationship Id="rId13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12" Type="http://schemas.openxmlformats.org/officeDocument/2006/relationships/hyperlink" Target="https://www.google.hu/url?sa=i&amp;rct=j&amp;q=&amp;esrc=s&amp;source=images&amp;cd=&amp;cad=rja&amp;uact=8&amp;ved=0ahUKEwjDse_c6v3SAhWC_ywKHUsoA-oQjRwIBw&amp;url=http://iskola.fertorakos.hu/nyilt-nap/&amp;bvm=bv.151325232,bs.1,d.bGs&amp;psig=AFQjCNEv6z1_gLZbgFDXImnIsG0F95w0IA&amp;ust=1490949730517918" TargetMode="External"/><Relationship Id="rId2" Type="http://schemas.openxmlformats.org/officeDocument/2006/relationships/hyperlink" Target="https://www.google.hu/url?sa=i&amp;rct=j&amp;q=&amp;esrc=s&amp;source=images&amp;cd=&amp;cad=rja&amp;uact=8&amp;ved=0ahUKEwi78YvA4_3SAhXmDpoKHQfHA4kQjRwIBw&amp;url=http://elsoiskolabudaors.hu/zene-bona-ovodasoknak-2/&amp;psig=AFQjCNGA1l8v0nODLZuRNHFJGnk5vj2KSw&amp;ust=149094779455528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hu/url?sa=i&amp;rct=j&amp;q=&amp;esrc=s&amp;source=images&amp;cd=&amp;cad=rja&amp;uact=8&amp;ved=0ahUKEwizzoim6f3SAhXKKywKHU6-AgUQjRwIBw&amp;url=https://www.pinterest.com/pin/243475923580958900/&amp;bvm=bv.151426398,bs.2,d.bGg&amp;psig=AFQjCNFMvYpcLaV1xr5hR9sziSn1hiVAZQ&amp;ust=1490949285501015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0" Type="http://schemas.openxmlformats.org/officeDocument/2006/relationships/hyperlink" Target="https://www.google.hu/url?sa=i&amp;rct=j&amp;q=&amp;esrc=s&amp;source=images&amp;cd=&amp;cad=rja&amp;uact=8&amp;ved=0ahUKEwjOnrKn6v3SAhVE2CwKHTHcAS8QjRwIBw&amp;url=http://harmat88.hu/&amp;bvm=bv.151325232,bs.1,d.bGs&amp;psig=AFQjCNG0XyrWTzYsv134dj4rmF1R_rgF6A&amp;ust=1490949597944563" TargetMode="External"/><Relationship Id="rId4" Type="http://schemas.openxmlformats.org/officeDocument/2006/relationships/hyperlink" Target="https://www.google.hu/url?sa=i&amp;rct=j&amp;q=&amp;esrc=s&amp;source=images&amp;cd=&amp;cad=rja&amp;uact=8&amp;ved=0ahUKEwjtsIe66P3SAhXD6CwKHX_MB_EQjRwIBw&amp;url=http://korosi.erdcenter.hu/pub/korosi/hu/hirek/2012-2013/versmeseprozatabor.html&amp;psig=AFQjCNFXGxlEjOg9Sbj5SIgUyzaXRGMeOw&amp;ust=1490947881908113" TargetMode="External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hyperlink" Target="https://www.google.hu/url?sa=i&amp;rct=j&amp;q=&amp;esrc=s&amp;source=images&amp;cd=&amp;cad=rja&amp;uact=8&amp;ved=0ahUKEwjc5sXlx-zSAhXpYZoKHU7gDjEQjRwIBw&amp;url=http://www.istockphoto.com/search/more-like-this/519268448?excludenudity%3Dtrue%26sort%3Dbest&amp;bvm=bv.150475504,d.bGs&amp;psig=AFQjCNG7Z9Axgh_JrALHhC_sjaPQgFSCKg&amp;ust=1490356226326900" TargetMode="External"/><Relationship Id="rId2" Type="http://schemas.openxmlformats.org/officeDocument/2006/relationships/hyperlink" Target="https://www.google.hu/url?sa=i&amp;rct=j&amp;q=&amp;esrc=s&amp;source=images&amp;cd=&amp;cad=rja&amp;uact=8&amp;ved=0ahUKEwi__9SdyOzSAhXBDZoKHcjRAFwQjRwIBw&amp;url=http://www2.nagykoros.hu/index.php?t%3Dakt_bovebben%26id%3D4019&amp;psig=AFQjCNGH4HjTjtENlRhsZefpG7tT2Od1dQ&amp;ust=1490356349685761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www.google.hu/url?sa=i&amp;rct=j&amp;q=&amp;esrc=s&amp;source=images&amp;cd=&amp;cad=rja&amp;uact=8&amp;ved=0ahUKEwj_op7_yOzSAhVjOJoKHYo6CtAQjRwIBw&amp;url=http://www.mme.hu/bolt/hutomagnes-sargarigo&amp;bvm=bv.150475504,d.bGs&amp;psig=AFQjCNFB7Ecvy8X67ASKKJp9pJIO_nD4Uw&amp;ust=1490356442040634" TargetMode="Externa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tel:+36%201%20239%201672" TargetMode="External"/><Relationship Id="rId2" Type="http://schemas.openxmlformats.org/officeDocument/2006/relationships/hyperlink" Target="mailto:akombakom@ovoda.bp13.hu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UBH3L_bVCQ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ovoda.bp13.hu/informaciok/beiratkozas-beszoktatas-befogadas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voda.bp13.hu/informaciok/beiratkozas/" TargetMode="External"/><Relationship Id="rId2" Type="http://schemas.openxmlformats.org/officeDocument/2006/relationships/hyperlink" Target="http://ovoda.bp13.hu/ovipanel/jelentkeze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voda.bp13.hu/informaciok/ovodaba-jaras-aloli-felmente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39014" y="276837"/>
            <a:ext cx="8693844" cy="1773905"/>
          </a:xfrm>
        </p:spPr>
        <p:txBody>
          <a:bodyPr>
            <a:noAutofit/>
          </a:bodyPr>
          <a:lstStyle/>
          <a:p>
            <a:r>
              <a:rPr lang="hu-HU" sz="1800" dirty="0"/>
              <a:t>„</a:t>
            </a:r>
            <a:r>
              <a:rPr lang="hu-HU" sz="1800" i="1" dirty="0"/>
              <a:t>Csináljon bármit, ami nyitogatja szemét és eszét, szaporítja tapasztalatait. </a:t>
            </a:r>
            <a:br>
              <a:rPr lang="hu-HU" sz="1800" i="1" dirty="0"/>
            </a:br>
            <a:r>
              <a:rPr lang="hu-HU" sz="1800" i="1" dirty="0"/>
              <a:t>Ő azt hiszi, csak játszik. De mi már tudjuk, mire megy a játék. Arra, hogy e világban otthonosan mozgó, eleven eszű és tevékeny ember váljék belőle</a:t>
            </a:r>
            <a:r>
              <a:rPr lang="hu-HU" sz="1800" dirty="0"/>
              <a:t>.”</a:t>
            </a:r>
            <a:br>
              <a:rPr lang="hu-HU" sz="1800" dirty="0"/>
            </a:br>
            <a:r>
              <a:rPr lang="hu-HU" sz="1800" dirty="0"/>
              <a:t>                                                                                                         </a:t>
            </a:r>
            <a:r>
              <a:rPr lang="hu-HU" sz="1600" dirty="0"/>
              <a:t>Varga Domokos</a:t>
            </a:r>
            <a:br>
              <a:rPr lang="hu-HU" sz="2800" dirty="0"/>
            </a:b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220" y="2017176"/>
            <a:ext cx="4523535" cy="163154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9919BD5-D5C7-4C33-93D4-056870A20492}"/>
              </a:ext>
            </a:extLst>
          </p:cNvPr>
          <p:cNvSpPr/>
          <p:nvPr/>
        </p:nvSpPr>
        <p:spPr>
          <a:xfrm>
            <a:off x="6330266" y="4828089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/>
              <a:t>Daruka Ilona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E58773F-3B33-4C24-927D-CFD04F71742E}"/>
              </a:ext>
            </a:extLst>
          </p:cNvPr>
          <p:cNvSpPr/>
          <p:nvPr/>
        </p:nvSpPr>
        <p:spPr>
          <a:xfrm>
            <a:off x="6247710" y="5228199"/>
            <a:ext cx="1946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/>
              <a:t>Tagóvoda-vezető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5ADC1DB-B9C4-4BE5-936C-5C5DF4C35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184" y="3429000"/>
            <a:ext cx="2461198" cy="2939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10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541815" y="102850"/>
            <a:ext cx="303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Napirend</a:t>
            </a: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886700" y="351294"/>
            <a:ext cx="4305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Óvodai nyitva tartás:</a:t>
            </a:r>
          </a:p>
          <a:p>
            <a:r>
              <a:rPr lang="hu-H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</a:p>
          <a:p>
            <a:r>
              <a:rPr lang="hu-H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6.30-17.30</a:t>
            </a:r>
          </a:p>
          <a:p>
            <a:endParaRPr lang="hu-HU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Délutáni ügyelet: 17-17.30.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809750" y="3944422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997486" y="3721329"/>
            <a:ext cx="385762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Étkezés:</a:t>
            </a:r>
          </a:p>
          <a:p>
            <a:endParaRPr lang="hu-H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Naponta háromszori étkezés;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Diétás étkezés lehetősége (szakorvosi igazolás);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XIII. Kerületi Önkormányzat ingyenes biztosítja minden óvodás gyermek számára a mindennapos fogyasztáshoz a gyümölcsöt és zöldséget. </a:t>
            </a:r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489AE119-EB8D-4E1C-AB1B-61AA3C5218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64370"/>
              </p:ext>
            </p:extLst>
          </p:nvPr>
        </p:nvGraphicFramePr>
        <p:xfrm>
          <a:off x="1652668" y="602238"/>
          <a:ext cx="4902308" cy="6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828890" imgH="7594053" progId="Word.Document.12">
                  <p:embed/>
                </p:oleObj>
              </mc:Choice>
              <mc:Fallback>
                <p:oleObj name="Document" r:id="rId2" imgW="5828890" imgH="75940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2668" y="602238"/>
                        <a:ext cx="4902308" cy="6376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624ECAA3-8592-46C7-A402-0908EC08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354" y="1780661"/>
            <a:ext cx="3744303" cy="256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54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65694" y="376152"/>
            <a:ext cx="708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FOGLALKOZÁSOK DÉLELŐTT A CSOPORTOKBAN</a:t>
            </a:r>
          </a:p>
        </p:txBody>
      </p:sp>
      <p:pic>
        <p:nvPicPr>
          <p:cNvPr id="3" name="Kép 2" descr="Képtalálat a következőre: „ÉNEK-ZENE”">
            <a:hlinkClick r:id="rId2" tgtFrame="&quot;_blank&quot;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r="18305"/>
          <a:stretch/>
        </p:blipFill>
        <p:spPr bwMode="auto">
          <a:xfrm rot="20779387">
            <a:off x="519098" y="1663041"/>
            <a:ext cx="3956050" cy="2256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Kép 3" descr="Képtalálat a következőre: „mese-vers”">
            <a:hlinkClick r:id="rId4" tgtFrame="&quot;_blank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0487" b="8240"/>
          <a:stretch/>
        </p:blipFill>
        <p:spPr bwMode="auto">
          <a:xfrm>
            <a:off x="4664924" y="1426693"/>
            <a:ext cx="3656330" cy="2066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ép 4" descr="Képtalálat a következőre: „matematika”">
            <a:hlinkClick r:id="rId6" tgtFrame="&quot;_blank&quot;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/>
          <a:stretch/>
        </p:blipFill>
        <p:spPr bwMode="auto">
          <a:xfrm rot="1461599">
            <a:off x="9000138" y="1054242"/>
            <a:ext cx="2247900" cy="2571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Kapcsolódó kép">
            <a:hlinkClick r:id="rId8" tgtFrame="&quot;_blank&quot;"/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/>
          <a:stretch/>
        </p:blipFill>
        <p:spPr bwMode="auto">
          <a:xfrm rot="1002870">
            <a:off x="1223344" y="4254864"/>
            <a:ext cx="3386455" cy="1951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6" descr="Képtalálat a következőre: „testnevelés rajz”">
            <a:hlinkClick r:id="rId10" tgtFrame="&quot;_blank&quot;"/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1" y="4037628"/>
            <a:ext cx="2674620" cy="223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Képtalálat a következőre: „környezetismeret”">
            <a:hlinkClick r:id="rId12" tgtFrame="&quot;_blank&quot;"/>
          </p:cNvPr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12028" r="27902" b="7386"/>
          <a:stretch/>
        </p:blipFill>
        <p:spPr bwMode="auto">
          <a:xfrm>
            <a:off x="8548982" y="3996433"/>
            <a:ext cx="2653030" cy="226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zövegdoboz 8"/>
          <p:cNvSpPr txBox="1"/>
          <p:nvPr/>
        </p:nvSpPr>
        <p:spPr>
          <a:xfrm rot="20890820">
            <a:off x="700097" y="1101166"/>
            <a:ext cx="392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Ének, zene, énekes játék, gyermektánc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609564" y="3352134"/>
            <a:ext cx="388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Mese, vers, anyanyelvi játékok</a:t>
            </a:r>
          </a:p>
        </p:txBody>
      </p:sp>
      <p:sp>
        <p:nvSpPr>
          <p:cNvPr id="11" name="Szövegdoboz 10"/>
          <p:cNvSpPr txBox="1"/>
          <p:nvPr/>
        </p:nvSpPr>
        <p:spPr>
          <a:xfrm rot="1271237">
            <a:off x="8288068" y="3465284"/>
            <a:ext cx="317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Matematikai tapasztalatok</a:t>
            </a:r>
          </a:p>
        </p:txBody>
      </p:sp>
      <p:sp>
        <p:nvSpPr>
          <p:cNvPr id="12" name="Szövegdoboz 11"/>
          <p:cNvSpPr txBox="1"/>
          <p:nvPr/>
        </p:nvSpPr>
        <p:spPr>
          <a:xfrm rot="969163">
            <a:off x="944634" y="6064472"/>
            <a:ext cx="304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Rajzolás, festés, mintázás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4837202" y="6249138"/>
            <a:ext cx="303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Mindennapos mozgás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8092608" y="6260208"/>
            <a:ext cx="370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Környező világ megismerése</a:t>
            </a:r>
          </a:p>
        </p:txBody>
      </p:sp>
    </p:spTree>
    <p:extLst>
      <p:ext uri="{BB962C8B-B14F-4D97-AF65-F5344CB8AC3E}">
        <p14:creationId xmlns:p14="http://schemas.microsoft.com/office/powerpoint/2010/main" val="378053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015EA4BB-9C34-485E-8226-A5E648D834F0}"/>
              </a:ext>
            </a:extLst>
          </p:cNvPr>
          <p:cNvSpPr/>
          <p:nvPr/>
        </p:nvSpPr>
        <p:spPr>
          <a:xfrm>
            <a:off x="9580226" y="126004"/>
            <a:ext cx="2376881" cy="1506878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Kincsesláda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7E63EE9-7EE6-408F-9985-45A03E506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" t="4743" r="5954" b="6118"/>
          <a:stretch/>
        </p:blipFill>
        <p:spPr bwMode="auto">
          <a:xfrm>
            <a:off x="1714052" y="1565769"/>
            <a:ext cx="8763895" cy="4671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3DF2FC8-FB3E-4494-8FBE-4614F59C2E5C}"/>
              </a:ext>
            </a:extLst>
          </p:cNvPr>
          <p:cNvSpPr txBox="1"/>
          <p:nvPr/>
        </p:nvSpPr>
        <p:spPr>
          <a:xfrm>
            <a:off x="2820799" y="461205"/>
            <a:ext cx="609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Tanulási folyamatba integrált tevékenységeink az óvodában a 4-5-6 éveseknek</a:t>
            </a:r>
          </a:p>
        </p:txBody>
      </p:sp>
    </p:spTree>
    <p:extLst>
      <p:ext uri="{BB962C8B-B14F-4D97-AF65-F5344CB8AC3E}">
        <p14:creationId xmlns:p14="http://schemas.microsoft.com/office/powerpoint/2010/main" val="386421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A8259957-6443-47EC-991F-1C57B4748A52}"/>
              </a:ext>
            </a:extLst>
          </p:cNvPr>
          <p:cNvSpPr/>
          <p:nvPr/>
        </p:nvSpPr>
        <p:spPr>
          <a:xfrm>
            <a:off x="9857064" y="75501"/>
            <a:ext cx="2267824" cy="172813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Papírszínház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877D70A-4FED-4472-9098-08ED23D7F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0" t="-2423" r="-3440" b="9496"/>
          <a:stretch/>
        </p:blipFill>
        <p:spPr>
          <a:xfrm>
            <a:off x="1975857" y="739270"/>
            <a:ext cx="8055727" cy="5614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4175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74917F2B-4235-4008-8416-DA7288B36701}"/>
              </a:ext>
            </a:extLst>
          </p:cNvPr>
          <p:cNvSpPr/>
          <p:nvPr/>
        </p:nvSpPr>
        <p:spPr>
          <a:xfrm>
            <a:off x="8911745" y="1825940"/>
            <a:ext cx="2513866" cy="1271359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Mozgáskotta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03B5ADB-F974-4FD3-AE23-42253218F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9830" y="1103677"/>
            <a:ext cx="6200862" cy="46506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6814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elhő 1">
            <a:extLst>
              <a:ext uri="{FF2B5EF4-FFF2-40B4-BE49-F238E27FC236}">
                <a16:creationId xmlns:a16="http://schemas.microsoft.com/office/drawing/2014/main" id="{28765E37-4613-4E2B-A83A-1F53272A10A5}"/>
              </a:ext>
            </a:extLst>
          </p:cNvPr>
          <p:cNvSpPr/>
          <p:nvPr/>
        </p:nvSpPr>
        <p:spPr>
          <a:xfrm>
            <a:off x="8871034" y="2484813"/>
            <a:ext cx="3110452" cy="141859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Varázsmese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639282D-16BE-443A-B815-3661A7D32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468" y="389716"/>
            <a:ext cx="4558926" cy="607856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2188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elhő 11">
            <a:extLst>
              <a:ext uri="{FF2B5EF4-FFF2-40B4-BE49-F238E27FC236}">
                <a16:creationId xmlns:a16="http://schemas.microsoft.com/office/drawing/2014/main" id="{1690E451-C3CD-425F-8F1E-AF7C68F1396E}"/>
              </a:ext>
            </a:extLst>
          </p:cNvPr>
          <p:cNvSpPr/>
          <p:nvPr/>
        </p:nvSpPr>
        <p:spPr>
          <a:xfrm>
            <a:off x="8682605" y="3665440"/>
            <a:ext cx="3131890" cy="1480928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DIOO (digitális oktatóprogram óvodásoknak)</a:t>
            </a:r>
            <a:endParaRPr lang="hu-H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93DF439-8DA9-4C32-B872-17D54F8F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782" y="458002"/>
            <a:ext cx="4482265" cy="5976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567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elhő 18">
            <a:extLst>
              <a:ext uri="{FF2B5EF4-FFF2-40B4-BE49-F238E27FC236}">
                <a16:creationId xmlns:a16="http://schemas.microsoft.com/office/drawing/2014/main" id="{D6108D53-6EC9-4F91-939E-9C6EF8A3CFD4}"/>
              </a:ext>
            </a:extLst>
          </p:cNvPr>
          <p:cNvSpPr/>
          <p:nvPr/>
        </p:nvSpPr>
        <p:spPr>
          <a:xfrm>
            <a:off x="8762261" y="3543142"/>
            <a:ext cx="3225472" cy="1925503"/>
          </a:xfrm>
          <a:prstGeom prst="cloud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érzelmi intelligenciát megalapozó Csillagtündér módszer </a:t>
            </a:r>
          </a:p>
        </p:txBody>
      </p:sp>
      <p:pic>
        <p:nvPicPr>
          <p:cNvPr id="4100" name="Picture 4" descr="Érzelmi intelligencia fejlesztése gyerekeknél, EQ / Csillagtündér módszer">
            <a:extLst>
              <a:ext uri="{FF2B5EF4-FFF2-40B4-BE49-F238E27FC236}">
                <a16:creationId xmlns:a16="http://schemas.microsoft.com/office/drawing/2014/main" id="{8174E2BB-6CCD-5C0B-2076-1A065B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41" y="1449562"/>
            <a:ext cx="4949612" cy="4019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230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38D2A5B-53F8-4587-804C-11D181D49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66" y="648048"/>
            <a:ext cx="7415868" cy="55619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elhő 2">
            <a:extLst>
              <a:ext uri="{FF2B5EF4-FFF2-40B4-BE49-F238E27FC236}">
                <a16:creationId xmlns:a16="http://schemas.microsoft.com/office/drawing/2014/main" id="{09B6EEEC-817B-42F3-9764-CDDE2C26D89C}"/>
              </a:ext>
            </a:extLst>
          </p:cNvPr>
          <p:cNvSpPr/>
          <p:nvPr/>
        </p:nvSpPr>
        <p:spPr>
          <a:xfrm>
            <a:off x="9924176" y="4949504"/>
            <a:ext cx="2267824" cy="172813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Ovi-foci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1390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42BBD96-81AC-4BCE-AC53-46734F53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678" y="1530975"/>
            <a:ext cx="5826114" cy="4369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158CD8D-C199-43AE-B7A2-750D95A183E7}"/>
              </a:ext>
            </a:extLst>
          </p:cNvPr>
          <p:cNvSpPr txBox="1"/>
          <p:nvPr/>
        </p:nvSpPr>
        <p:spPr>
          <a:xfrm>
            <a:off x="1800236" y="412155"/>
            <a:ext cx="869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ÓVODÁNK KÉPEKBEN</a:t>
            </a:r>
          </a:p>
        </p:txBody>
      </p:sp>
      <p:sp>
        <p:nvSpPr>
          <p:cNvPr id="6" name="Felhő 5">
            <a:extLst>
              <a:ext uri="{FF2B5EF4-FFF2-40B4-BE49-F238E27FC236}">
                <a16:creationId xmlns:a16="http://schemas.microsoft.com/office/drawing/2014/main" id="{D23DE031-FE69-4642-BCC7-578BE05CCD05}"/>
              </a:ext>
            </a:extLst>
          </p:cNvPr>
          <p:cNvSpPr/>
          <p:nvPr/>
        </p:nvSpPr>
        <p:spPr>
          <a:xfrm>
            <a:off x="9479560" y="3013320"/>
            <a:ext cx="2552260" cy="109728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Sószoba</a:t>
            </a:r>
          </a:p>
        </p:txBody>
      </p:sp>
    </p:spTree>
    <p:extLst>
      <p:ext uri="{BB962C8B-B14F-4D97-AF65-F5344CB8AC3E}">
        <p14:creationId xmlns:p14="http://schemas.microsoft.com/office/powerpoint/2010/main" val="158998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Kapcsolódó kép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199" y="5122416"/>
            <a:ext cx="1095872" cy="115080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</a:ln>
        </p:spPr>
      </p:pic>
      <p:pic>
        <p:nvPicPr>
          <p:cNvPr id="7" name="Kép 6" descr="Képtalálat a következőre: „sárgarigó”">
            <a:hlinkClick r:id="rId4" tgtFrame="&quot;_blank&quot;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42" y="5147400"/>
            <a:ext cx="870011" cy="117648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</p:pic>
      <p:pic>
        <p:nvPicPr>
          <p:cNvPr id="8" name="Kép 7" descr="Kapcsolódó kép">
            <a:hlinkClick r:id="rId7" tgtFrame="&quot;_blank&quot;"/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931" y="5122416"/>
            <a:ext cx="1095871" cy="1226451"/>
          </a:xfrm>
          <a:prstGeom prst="rect">
            <a:avLst/>
          </a:prstGeom>
          <a:noFill/>
          <a:ln w="57150">
            <a:solidFill>
              <a:srgbClr val="7030A0"/>
            </a:solidFill>
            <a:prstDash val="sysDot"/>
          </a:ln>
        </p:spPr>
      </p:pic>
      <p:sp>
        <p:nvSpPr>
          <p:cNvPr id="5" name="Szövegdoboz 4"/>
          <p:cNvSpPr txBox="1"/>
          <p:nvPr/>
        </p:nvSpPr>
        <p:spPr>
          <a:xfrm>
            <a:off x="2771750" y="4456362"/>
            <a:ext cx="187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Sárgarigó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F52E109-5FFA-4CA4-AD2E-D2C768C7BFC2}"/>
              </a:ext>
            </a:extLst>
          </p:cNvPr>
          <p:cNvSpPr txBox="1"/>
          <p:nvPr/>
        </p:nvSpPr>
        <p:spPr>
          <a:xfrm>
            <a:off x="2610751" y="742462"/>
            <a:ext cx="9374103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/>
              <a:t>Óvodánk és Csoportjaink</a:t>
            </a:r>
          </a:p>
          <a:p>
            <a:pPr algn="ctr"/>
            <a:endParaRPr lang="hu-HU" sz="1050" b="1" dirty="0"/>
          </a:p>
          <a:p>
            <a:pPr algn="ctr"/>
            <a:endParaRPr lang="hu-HU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i="1" dirty="0"/>
              <a:t>Madárbarát</a:t>
            </a:r>
            <a:r>
              <a:rPr lang="hu-HU" dirty="0"/>
              <a:t> óvoda, </a:t>
            </a:r>
            <a:r>
              <a:rPr lang="hu-HU" b="1" i="1" dirty="0"/>
              <a:t>Biztonságos</a:t>
            </a:r>
            <a:r>
              <a:rPr lang="hu-HU" dirty="0"/>
              <a:t> óvoda, </a:t>
            </a:r>
            <a:r>
              <a:rPr lang="hu-HU" b="1" i="1" dirty="0"/>
              <a:t>Zöld</a:t>
            </a:r>
            <a:r>
              <a:rPr lang="hu-HU" dirty="0"/>
              <a:t> óvoda és </a:t>
            </a:r>
            <a:r>
              <a:rPr lang="hu-HU" b="1" dirty="0"/>
              <a:t>Családbarát</a:t>
            </a:r>
            <a:r>
              <a:rPr lang="hu-HU" dirty="0"/>
              <a:t> címmel rendelkezünk;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Óvodánk </a:t>
            </a:r>
            <a:r>
              <a:rPr lang="hu-HU" b="1" i="1" dirty="0"/>
              <a:t>három csoportos</a:t>
            </a:r>
            <a:r>
              <a:rPr lang="hu-HU" dirty="0"/>
              <a:t>, </a:t>
            </a:r>
            <a:r>
              <a:rPr lang="hu-HU" b="1" i="1" dirty="0"/>
              <a:t>2010-ben átadott, korszerű </a:t>
            </a:r>
            <a:r>
              <a:rPr lang="hu-HU" dirty="0"/>
              <a:t>intézmény;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Csoportjainkba </a:t>
            </a:r>
            <a:r>
              <a:rPr lang="hu-HU" b="1" i="1" dirty="0"/>
              <a:t>vegyes életkorú gyermekek </a:t>
            </a:r>
            <a:r>
              <a:rPr lang="hu-HU" dirty="0"/>
              <a:t>járnak;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Az SNI (sajátos nevelési igényű) és a BTM (beilleszkedési, tanulási, magatartási nehézséggel küzdő) gyermekeket, lehetőség szerint, egyenlő arányban helyezzük el a csoportokban;</a:t>
            </a:r>
          </a:p>
          <a:p>
            <a:endParaRPr lang="hu-HU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 Óvodánkban az engedélyezett gyermeklétszám: 84 fő.</a:t>
            </a:r>
          </a:p>
          <a:p>
            <a:pPr algn="ctr"/>
            <a:endParaRPr lang="hu-HU" sz="1200" b="1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2BF29D6-6082-41DD-9D62-2B764A641D6A}"/>
              </a:ext>
            </a:extLst>
          </p:cNvPr>
          <p:cNvSpPr txBox="1"/>
          <p:nvPr/>
        </p:nvSpPr>
        <p:spPr>
          <a:xfrm>
            <a:off x="5864375" y="4456362"/>
            <a:ext cx="177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Kaméleon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717726D-C87E-44AE-BFFB-D3334D71AD5B}"/>
              </a:ext>
            </a:extLst>
          </p:cNvPr>
          <p:cNvSpPr txBox="1"/>
          <p:nvPr/>
        </p:nvSpPr>
        <p:spPr>
          <a:xfrm>
            <a:off x="9721199" y="4443634"/>
            <a:ext cx="1953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Bóbita</a:t>
            </a:r>
          </a:p>
        </p:txBody>
      </p:sp>
    </p:spTree>
    <p:extLst>
      <p:ext uri="{BB962C8B-B14F-4D97-AF65-F5344CB8AC3E}">
        <p14:creationId xmlns:p14="http://schemas.microsoft.com/office/powerpoint/2010/main" val="3720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4177717" y="354173"/>
            <a:ext cx="267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 UDVARI TEVÉKENYSÉGEK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B9CA4AE-4747-4C95-8EF2-1B95884AB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756" y="493274"/>
            <a:ext cx="3679922" cy="4906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15969142-13B8-4B7D-9516-8776E3EE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183" y="1371124"/>
            <a:ext cx="3919261" cy="5225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825BC3D-7AFF-4107-B86D-05CFFE058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51298" y="1617413"/>
            <a:ext cx="3734544" cy="4979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518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919FC29E-0ED5-48F8-A967-7964DC21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799" y="595233"/>
            <a:ext cx="4388157" cy="585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EBCE4C3-F9CD-4EC0-AE3E-4F9D6F65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93" y="411893"/>
            <a:ext cx="4388157" cy="5850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153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FCCCB38-EDFD-4B2E-A96C-0671004D7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671" y="3179428"/>
            <a:ext cx="5973895" cy="3360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AF7B4BB-02C4-4F9D-B533-0E198C0E4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538" y="240765"/>
            <a:ext cx="5667972" cy="3188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6554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74671" y="1828562"/>
            <a:ext cx="75041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Egyéni kérdéseket az alábbi elérhetőségeken tudnak feltenni minden hétfői napon 8.00 és 12.00 óra között:</a:t>
            </a:r>
          </a:p>
          <a:p>
            <a:endParaRPr lang="hu-HU" b="1" dirty="0"/>
          </a:p>
          <a:p>
            <a:r>
              <a:rPr lang="hu-HU" b="1" dirty="0"/>
              <a:t>Tagóvoda-vezető: </a:t>
            </a:r>
            <a:r>
              <a:rPr lang="hu-HU" dirty="0"/>
              <a:t>Daruka Ilona: </a:t>
            </a:r>
            <a:r>
              <a:rPr lang="hu-HU" u="sng" dirty="0">
                <a:solidFill>
                  <a:srgbClr val="FF0000"/>
                </a:solidFill>
              </a:rPr>
              <a:t>+36 30 215 6939</a:t>
            </a:r>
          </a:p>
          <a:p>
            <a:endParaRPr lang="hu-HU" sz="2000" dirty="0">
              <a:latin typeface="+mj-lt"/>
            </a:endParaRPr>
          </a:p>
          <a:p>
            <a:r>
              <a:rPr lang="hu-HU" b="1" dirty="0"/>
              <a:t>E-mail címünk:</a:t>
            </a:r>
          </a:p>
          <a:p>
            <a:r>
              <a:rPr lang="hu-HU" dirty="0">
                <a:hlinkClick r:id="rId2"/>
              </a:rPr>
              <a:t>akombakom@ovoda.bp13.hu</a:t>
            </a:r>
            <a:r>
              <a:rPr lang="hu-HU" dirty="0"/>
              <a:t> </a:t>
            </a:r>
          </a:p>
          <a:p>
            <a:endParaRPr lang="hu-HU" sz="2000" b="1" dirty="0"/>
          </a:p>
          <a:p>
            <a:r>
              <a:rPr lang="hu-HU" b="1" dirty="0"/>
              <a:t>Tagóvodai telefon minden hétköznap 8.00 és 12 óra között: </a:t>
            </a:r>
          </a:p>
          <a:p>
            <a:r>
              <a:rPr lang="hu-HU" dirty="0">
                <a:hlinkClick r:id="rId3"/>
              </a:rPr>
              <a:t>+36 1 239 1672</a:t>
            </a:r>
            <a:r>
              <a:rPr lang="hu-HU" dirty="0"/>
              <a:t> </a:t>
            </a: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3EEA3F4-B0DC-442B-A222-EF2E47593668}"/>
              </a:ext>
            </a:extLst>
          </p:cNvPr>
          <p:cNvSpPr txBox="1"/>
          <p:nvPr/>
        </p:nvSpPr>
        <p:spPr>
          <a:xfrm>
            <a:off x="1508362" y="644696"/>
            <a:ext cx="59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Elérhetőségeink</a:t>
            </a:r>
          </a:p>
        </p:txBody>
      </p:sp>
    </p:spTree>
    <p:extLst>
      <p:ext uri="{BB962C8B-B14F-4D97-AF65-F5344CB8AC3E}">
        <p14:creationId xmlns:p14="http://schemas.microsoft.com/office/powerpoint/2010/main" val="4125245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aelem 6" title="ÁKOMBÁKOM TAGÓVODA">
            <a:hlinkClick r:id="" action="ppaction://media"/>
            <a:extLst>
              <a:ext uri="{FF2B5EF4-FFF2-40B4-BE49-F238E27FC236}">
                <a16:creationId xmlns:a16="http://schemas.microsoft.com/office/drawing/2014/main" id="{78C9578B-94C3-4684-9845-4360FA1655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310810" cy="69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9642639E-BEAE-4904-AAE7-0F0DFF2B1D36}"/>
              </a:ext>
            </a:extLst>
          </p:cNvPr>
          <p:cNvSpPr txBox="1"/>
          <p:nvPr/>
        </p:nvSpPr>
        <p:spPr>
          <a:xfrm>
            <a:off x="2979131" y="5915812"/>
            <a:ext cx="710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1" dirty="0"/>
              <a:t>Szeretettel várjuk leendő OVISAINKAT!!!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3F349FA-7E77-4B9D-9D27-33E49B1A8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94" y="610298"/>
            <a:ext cx="4601937" cy="2818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5B5EF7D-DF8C-472D-8628-8C29BDFD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33" y="2648822"/>
            <a:ext cx="4091031" cy="3068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94FB748-5062-4814-A031-1F8B2B882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17" y="3097110"/>
            <a:ext cx="4367866" cy="2456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63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499408" y="3247797"/>
            <a:ext cx="3213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21F23A2C-26B8-4EB6-98A8-017A5CA4FF13}"/>
              </a:ext>
            </a:extLst>
          </p:cNvPr>
          <p:cNvSpPr/>
          <p:nvPr/>
        </p:nvSpPr>
        <p:spPr>
          <a:xfrm>
            <a:off x="4746968" y="661007"/>
            <a:ext cx="3542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Bóbita csoport:</a:t>
            </a:r>
            <a:endParaRPr lang="hu-H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04576D84-B5EC-4E3D-AD48-E092D5356D81}"/>
              </a:ext>
            </a:extLst>
          </p:cNvPr>
          <p:cNvSpPr txBox="1"/>
          <p:nvPr/>
        </p:nvSpPr>
        <p:spPr>
          <a:xfrm>
            <a:off x="2016199" y="4677777"/>
            <a:ext cx="2086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Barta Imréné </a:t>
            </a:r>
          </a:p>
          <a:p>
            <a:r>
              <a:rPr lang="hu-H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Eszter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F04DE82-DB0B-4539-B415-C1828702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460" y="1996136"/>
            <a:ext cx="2160000" cy="291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3A577284-60EF-4D3B-AD00-7F1861202406}"/>
              </a:ext>
            </a:extLst>
          </p:cNvPr>
          <p:cNvSpPr txBox="1"/>
          <p:nvPr/>
        </p:nvSpPr>
        <p:spPr>
          <a:xfrm>
            <a:off x="5007267" y="5088997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Némethy Nikoletta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023CEA9-D179-8DC3-8B86-58045E3B80DC}"/>
              </a:ext>
            </a:extLst>
          </p:cNvPr>
          <p:cNvSpPr txBox="1"/>
          <p:nvPr/>
        </p:nvSpPr>
        <p:spPr>
          <a:xfrm>
            <a:off x="8914183" y="511977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Gombai Andrea</a:t>
            </a:r>
          </a:p>
        </p:txBody>
      </p:sp>
      <p:pic>
        <p:nvPicPr>
          <p:cNvPr id="2052" name="Picture 4" descr="Nem érhető el leírás a fényképhez.">
            <a:extLst>
              <a:ext uri="{FF2B5EF4-FFF2-40B4-BE49-F238E27FC236}">
                <a16:creationId xmlns:a16="http://schemas.microsoft.com/office/drawing/2014/main" id="{F723C1FB-4664-150B-2E61-33B478128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t="600" r="43801" b="53963"/>
          <a:stretch/>
        </p:blipFill>
        <p:spPr bwMode="auto">
          <a:xfrm>
            <a:off x="9126514" y="2075848"/>
            <a:ext cx="231998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m érhető el leírás a fényképhez.">
            <a:extLst>
              <a:ext uri="{FF2B5EF4-FFF2-40B4-BE49-F238E27FC236}">
                <a16:creationId xmlns:a16="http://schemas.microsoft.com/office/drawing/2014/main" id="{55901B52-EF13-81B3-B561-52098D409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r="32210" b="40065"/>
          <a:stretch/>
        </p:blipFill>
        <p:spPr bwMode="auto">
          <a:xfrm>
            <a:off x="5337641" y="1996136"/>
            <a:ext cx="234191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7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499408" y="3247797"/>
            <a:ext cx="3213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919164" y="5564960"/>
            <a:ext cx="430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Szegedi Andrea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361020" y="5638494"/>
            <a:ext cx="385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Könczei Bíborka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6FDB7D3A-A56B-40F0-90B7-5FFF570623DD}"/>
              </a:ext>
            </a:extLst>
          </p:cNvPr>
          <p:cNvSpPr/>
          <p:nvPr/>
        </p:nvSpPr>
        <p:spPr>
          <a:xfrm>
            <a:off x="4836120" y="593579"/>
            <a:ext cx="4281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Sárgarigó csoport:</a:t>
            </a:r>
            <a:endParaRPr lang="hu-HU" sz="3600" dirty="0">
              <a:solidFill>
                <a:srgbClr val="FFC000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72FED7E-DB8A-FB41-1419-B3C6C614DB82}"/>
              </a:ext>
            </a:extLst>
          </p:cNvPr>
          <p:cNvSpPr txBox="1"/>
          <p:nvPr/>
        </p:nvSpPr>
        <p:spPr>
          <a:xfrm>
            <a:off x="9284146" y="5717659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Velner Ibolya</a:t>
            </a:r>
          </a:p>
        </p:txBody>
      </p:sp>
      <p:pic>
        <p:nvPicPr>
          <p:cNvPr id="3074" name="Picture 2" descr="Lehet, hogy egy kép erről: 5 ember és belső tér">
            <a:extLst>
              <a:ext uri="{FF2B5EF4-FFF2-40B4-BE49-F238E27FC236}">
                <a16:creationId xmlns:a16="http://schemas.microsoft.com/office/drawing/2014/main" id="{ACC213CA-2567-3052-AFD9-8B60E76B0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t="30666" r="54668" b="31803"/>
          <a:stretch/>
        </p:blipFill>
        <p:spPr bwMode="auto">
          <a:xfrm>
            <a:off x="9436563" y="2080377"/>
            <a:ext cx="153360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B5FD313-9F60-C067-1E61-241A5EA53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9" t="18079" r="3431" b="23365"/>
          <a:stretch/>
        </p:blipFill>
        <p:spPr>
          <a:xfrm>
            <a:off x="2190161" y="2080377"/>
            <a:ext cx="222256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8193D61-0C9F-1929-1EB4-C56E4EB98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88" t="9594" r="31549" b="9897"/>
          <a:stretch/>
        </p:blipFill>
        <p:spPr>
          <a:xfrm>
            <a:off x="5648807" y="2044795"/>
            <a:ext cx="194932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594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/>
          <p:cNvSpPr txBox="1"/>
          <p:nvPr/>
        </p:nvSpPr>
        <p:spPr>
          <a:xfrm>
            <a:off x="5516447" y="5288340"/>
            <a:ext cx="305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Potoczki László</a:t>
            </a:r>
          </a:p>
          <a:p>
            <a:r>
              <a:rPr lang="hu-H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Ottóné -  Bea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8AF5A14-2C55-424F-ADD0-3C06700DD6EC}"/>
              </a:ext>
            </a:extLst>
          </p:cNvPr>
          <p:cNvSpPr txBox="1"/>
          <p:nvPr/>
        </p:nvSpPr>
        <p:spPr>
          <a:xfrm>
            <a:off x="1718704" y="5288340"/>
            <a:ext cx="272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Nagy Andrásné - Klári</a:t>
            </a:r>
            <a:endParaRPr lang="hu-H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AFA5DCD8-E93E-428C-A728-DA9C3026DA3C}"/>
              </a:ext>
            </a:extLst>
          </p:cNvPr>
          <p:cNvSpPr/>
          <p:nvPr/>
        </p:nvSpPr>
        <p:spPr>
          <a:xfrm>
            <a:off x="4403745" y="652193"/>
            <a:ext cx="4421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Kaméleon csoport:</a:t>
            </a:r>
            <a:endParaRPr lang="hu-HU" sz="3600" dirty="0">
              <a:solidFill>
                <a:srgbClr val="7030A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046E561-BF84-4B42-A761-CE6CDB99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08" y="2109806"/>
            <a:ext cx="199041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3CEE7F5-E146-402D-8783-4B4ECEDB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361" y="2109806"/>
            <a:ext cx="2113017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D4B6A7D-14D2-BDD9-7B8B-EB509DD93C87}"/>
              </a:ext>
            </a:extLst>
          </p:cNvPr>
          <p:cNvSpPr txBox="1"/>
          <p:nvPr/>
        </p:nvSpPr>
        <p:spPr>
          <a:xfrm>
            <a:off x="8825148" y="5357179"/>
            <a:ext cx="305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Vargha Györgyike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6D946F3-F00D-0E84-D609-1AC4155BB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8" t="19565" r="21023" b="10148"/>
          <a:stretch/>
        </p:blipFill>
        <p:spPr>
          <a:xfrm rot="5400000">
            <a:off x="8884156" y="2451806"/>
            <a:ext cx="2934307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50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D6FC952-08A0-487D-90C0-5AA4F4C7EDA9}"/>
              </a:ext>
            </a:extLst>
          </p:cNvPr>
          <p:cNvSpPr txBox="1"/>
          <p:nvPr/>
        </p:nvSpPr>
        <p:spPr>
          <a:xfrm>
            <a:off x="1736437" y="775855"/>
            <a:ext cx="9772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/>
              <a:t>Beszoktatás, befogadás lehetőségei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6D63845-6FF9-469C-A5F4-F59373A03B79}"/>
              </a:ext>
            </a:extLst>
          </p:cNvPr>
          <p:cNvSpPr txBox="1"/>
          <p:nvPr/>
        </p:nvSpPr>
        <p:spPr>
          <a:xfrm>
            <a:off x="2161309" y="2038972"/>
            <a:ext cx="8551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Folyamatos</a:t>
            </a:r>
            <a:r>
              <a:rPr lang="hu-HU" dirty="0"/>
              <a:t> - első naptól kezdve egész nap az óvodában tartózkodik a gyermek szülő, nagyszülő nélkül.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Fokozatos</a:t>
            </a:r>
            <a:r>
              <a:rPr lang="hu-HU" dirty="0"/>
              <a:t>- első nap 1-2 órát tartózkodik a gyermek óvodánkban szülő, nagyszülő nincs jelen.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Anyás beszoktatás- </a:t>
            </a:r>
            <a:r>
              <a:rPr lang="hu-HU" dirty="0"/>
              <a:t>egy hetes időtartamban történik. szülő, nagyszülő a kisgyermekkel együtt ismerkedik az óvodai élettel.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/>
              <a:t>Differenciált beszoktatás- </a:t>
            </a:r>
            <a:r>
              <a:rPr lang="hu-HU" dirty="0"/>
              <a:t>augusztus végén egy gyermek, egy szülő 2 órát ismerkedhet </a:t>
            </a:r>
            <a:r>
              <a:rPr lang="hu-HU"/>
              <a:t>a leendő csoportjával</a:t>
            </a:r>
            <a:r>
              <a:rPr lang="hu-HU" dirty="0"/>
              <a:t>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3752D89-F529-4873-8CA0-1C5EF5170E09}"/>
              </a:ext>
            </a:extLst>
          </p:cNvPr>
          <p:cNvSpPr txBox="1"/>
          <p:nvPr/>
        </p:nvSpPr>
        <p:spPr>
          <a:xfrm>
            <a:off x="2417470" y="5870159"/>
            <a:ext cx="545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http://ovoda.bp13.hu/informaciok/beiratkozas-beszoktatas-befogadas/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714B0D9-1D64-460B-973B-2AFE7452F17F}"/>
              </a:ext>
            </a:extLst>
          </p:cNvPr>
          <p:cNvSpPr txBox="1"/>
          <p:nvPr/>
        </p:nvSpPr>
        <p:spPr>
          <a:xfrm>
            <a:off x="2417470" y="5339560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Még több információt megtudhat:</a:t>
            </a:r>
          </a:p>
        </p:txBody>
      </p:sp>
    </p:spTree>
    <p:extLst>
      <p:ext uri="{BB962C8B-B14F-4D97-AF65-F5344CB8AC3E}">
        <p14:creationId xmlns:p14="http://schemas.microsoft.com/office/powerpoint/2010/main" val="240971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>
            <a:extLst>
              <a:ext uri="{FF2B5EF4-FFF2-40B4-BE49-F238E27FC236}">
                <a16:creationId xmlns:a16="http://schemas.microsoft.com/office/drawing/2014/main" id="{0F52E109-5FFA-4CA4-AD2E-D2C768C7BFC2}"/>
              </a:ext>
            </a:extLst>
          </p:cNvPr>
          <p:cNvSpPr txBox="1"/>
          <p:nvPr/>
        </p:nvSpPr>
        <p:spPr>
          <a:xfrm>
            <a:off x="1551068" y="639165"/>
            <a:ext cx="9694416" cy="5271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/>
              <a:t>Óvodai kötelezettségről, felmentésről:</a:t>
            </a:r>
          </a:p>
          <a:p>
            <a:pPr algn="ctr"/>
            <a:endParaRPr lang="hu-HU" sz="800" b="1" dirty="0"/>
          </a:p>
          <a:p>
            <a:pPr algn="ctr"/>
            <a:endParaRPr lang="hu-HU" sz="1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Óvodakötelezett az a gyermek, aki 2023. augusztus 31-ig betölti a 3. életévét, </a:t>
            </a:r>
          </a:p>
          <a:p>
            <a:pPr algn="just"/>
            <a:r>
              <a:rPr lang="hu-HU" dirty="0"/>
              <a:t>     nekik </a:t>
            </a:r>
            <a:r>
              <a:rPr lang="hu-HU" b="1" i="1" u="sng" dirty="0"/>
              <a:t>kötelező jelentkezni!</a:t>
            </a: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algn="just"/>
            <a:r>
              <a:rPr lang="hu-HU" dirty="0"/>
              <a:t>    Jelentkezés linkje:</a:t>
            </a:r>
          </a:p>
          <a:p>
            <a:pPr lvl="0" algn="just"/>
            <a:r>
              <a:rPr lang="hu-HU" dirty="0"/>
              <a:t>    </a:t>
            </a:r>
            <a:r>
              <a:rPr lang="hu-HU" dirty="0">
                <a:hlinkClick r:id="rId2"/>
              </a:rPr>
              <a:t>http://ovoda.bp13.hu/ovipanel/jelentkezes</a:t>
            </a:r>
            <a:endParaRPr lang="hu-HU" dirty="0"/>
          </a:p>
          <a:p>
            <a:pPr lvl="0" algn="just"/>
            <a:endParaRPr lang="hu-HU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dirty="0"/>
              <a:t>A nem óvodaköteles, tehát 2020. szeptember 1. után született gyermekek jelentkezését is fogadjuk, de felvételük a szabad férőhelyek függvényében fog történni.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Fontosabb információk a beiratkozásról: </a:t>
            </a:r>
            <a:r>
              <a:rPr lang="hu-HU" u="sng" dirty="0">
                <a:hlinkClick r:id="rId3"/>
              </a:rPr>
              <a:t>http://ovoda.bp13.hu/informaciok/beiratkozas/</a:t>
            </a:r>
            <a:endParaRPr lang="hu-HU" u="sng" dirty="0"/>
          </a:p>
          <a:p>
            <a:endParaRPr lang="hu-HU" sz="1200" b="1" u="sng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Óvodába járás alóli felmentés: </a:t>
            </a:r>
            <a:r>
              <a:rPr lang="hu-HU" dirty="0">
                <a:hlinkClick r:id="rId4"/>
              </a:rPr>
              <a:t>http://ovoda.bp13.hu/informaciok/ovodaba-jaras-aloli-felmentes/</a:t>
            </a:r>
            <a:r>
              <a:rPr lang="hu-HU" dirty="0"/>
              <a:t>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24643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571625" y="275094"/>
            <a:ext cx="32400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Személyi feltételek: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fő óvodapedagógus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fejlesztőpedagógus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pedagógiai asszisztens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fő dajka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óvodatitkár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fő kertész-karbantartó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400" dirty="0"/>
              <a:t>Pedagógiai munkánkat segíti még logopédus, óvodapszichológus, utazó gyógypedagógus 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886700" y="351294"/>
            <a:ext cx="4305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Tárgyi feltételek: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csoportszoba, hozzájuk tartozó mosdók, öltözők, terasz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Sószoba, tornaterem, udvar, orvosi szoba, fejlesztő szoba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646628" y="4211122"/>
            <a:ext cx="41633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Óvodánkról néhány szóban: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Gyermekközpontúság;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Partnerség;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Családias hangulat;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Élménypedagógia;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Környezet szeretete, védelme;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Közösségi és anyanyelvi nevelés;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Innovatív módszerek, eszközök.</a:t>
            </a:r>
          </a:p>
          <a:p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FA6FA19-A4D4-4C19-B8D4-6AE7A961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140" y="1665064"/>
            <a:ext cx="4526325" cy="254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32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övegdoboz 10"/>
          <p:cNvSpPr txBox="1"/>
          <p:nvPr/>
        </p:nvSpPr>
        <p:spPr>
          <a:xfrm>
            <a:off x="1571625" y="275094"/>
            <a:ext cx="308610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HAGYOMÁNYOK</a:t>
            </a:r>
          </a:p>
          <a:p>
            <a:r>
              <a:rPr lang="hu-HU" dirty="0"/>
              <a:t>Magyar népmese napja;</a:t>
            </a:r>
          </a:p>
          <a:p>
            <a:r>
              <a:rPr lang="hu-HU" dirty="0"/>
              <a:t>Komposzt ünnep;</a:t>
            </a:r>
          </a:p>
          <a:p>
            <a:r>
              <a:rPr lang="hu-HU" dirty="0"/>
              <a:t>Gyermekek születésnapja;</a:t>
            </a:r>
          </a:p>
          <a:p>
            <a:r>
              <a:rPr lang="hu-HU" dirty="0"/>
              <a:t>Mikulás ünnepség;</a:t>
            </a:r>
          </a:p>
          <a:p>
            <a:r>
              <a:rPr lang="hu-HU" dirty="0"/>
              <a:t>Versmondó verseny;</a:t>
            </a:r>
          </a:p>
          <a:p>
            <a:r>
              <a:rPr lang="hu-HU" dirty="0"/>
              <a:t>Farsangi mulatozás;</a:t>
            </a:r>
          </a:p>
          <a:p>
            <a:r>
              <a:rPr lang="hu-HU" dirty="0"/>
              <a:t>Anyák napja;</a:t>
            </a:r>
          </a:p>
          <a:p>
            <a:r>
              <a:rPr lang="hu-HU" dirty="0"/>
              <a:t>Alternatív évzáró, ballagás.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886700" y="351294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KÖZÖS PROGRAMOK</a:t>
            </a:r>
          </a:p>
          <a:p>
            <a:r>
              <a:rPr lang="hu-HU" dirty="0"/>
              <a:t>Állatkerti örökbefogadás;</a:t>
            </a:r>
          </a:p>
          <a:p>
            <a:r>
              <a:rPr lang="hu-HU" dirty="0"/>
              <a:t>Ovi szülinap;</a:t>
            </a:r>
          </a:p>
          <a:p>
            <a:r>
              <a:rPr lang="hu-HU" dirty="0"/>
              <a:t>Luca napi kézműveskedés;</a:t>
            </a:r>
          </a:p>
          <a:p>
            <a:r>
              <a:rPr lang="hu-HU" dirty="0"/>
              <a:t>Tavaszi családi nap.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809750" y="3944422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KAPCSOLATTARTÁS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7886700" y="4588872"/>
            <a:ext cx="38576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SZÜLŐI KÖZÖSSÉG</a:t>
            </a:r>
          </a:p>
          <a:p>
            <a:r>
              <a:rPr lang="hu-HU" dirty="0"/>
              <a:t>Szülői klub- Iskolanyitogató;</a:t>
            </a:r>
          </a:p>
          <a:p>
            <a:r>
              <a:rPr lang="hu-HU" dirty="0"/>
              <a:t>Őszelő délután;</a:t>
            </a:r>
          </a:p>
          <a:p>
            <a:r>
              <a:rPr lang="hu-HU" dirty="0"/>
              <a:t>Mézeskalács ház készítő verseny;</a:t>
            </a:r>
          </a:p>
          <a:p>
            <a:r>
              <a:rPr lang="hu-HU" dirty="0"/>
              <a:t>Tavaszváró délután.</a:t>
            </a:r>
          </a:p>
          <a:p>
            <a:endParaRPr lang="hu-HU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809750" y="4076642"/>
            <a:ext cx="3241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/>
              <a:t>Kukucskáló (nyílt) napok;</a:t>
            </a:r>
          </a:p>
          <a:p>
            <a:r>
              <a:rPr lang="hu-HU" dirty="0"/>
              <a:t>Családlátogatás;</a:t>
            </a:r>
          </a:p>
          <a:p>
            <a:r>
              <a:rPr lang="hu-HU" dirty="0"/>
              <a:t>Szülői beszélgetések;</a:t>
            </a:r>
          </a:p>
          <a:p>
            <a:r>
              <a:rPr lang="hu-HU" dirty="0"/>
              <a:t>Fogadóórák;</a:t>
            </a:r>
          </a:p>
          <a:p>
            <a:r>
              <a:rPr lang="hu-HU" dirty="0"/>
              <a:t>Szülői klubok;</a:t>
            </a:r>
          </a:p>
          <a:p>
            <a:r>
              <a:rPr lang="hu-HU" dirty="0"/>
              <a:t>Napi kiírások;</a:t>
            </a:r>
          </a:p>
          <a:p>
            <a:r>
              <a:rPr lang="hu-HU" dirty="0"/>
              <a:t>Zárt Facebook csoport;</a:t>
            </a:r>
          </a:p>
          <a:p>
            <a:r>
              <a:rPr lang="hu-HU" dirty="0"/>
              <a:t>Honlap.</a:t>
            </a: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140E5435-BC11-4F20-B518-B3BB5C96D38D}"/>
              </a:ext>
            </a:extLst>
          </p:cNvPr>
          <p:cNvSpPr/>
          <p:nvPr/>
        </p:nvSpPr>
        <p:spPr>
          <a:xfrm>
            <a:off x="4190999" y="2152650"/>
            <a:ext cx="4410075" cy="16002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ÓVODA </a:t>
            </a:r>
          </a:p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</a:t>
            </a:r>
          </a:p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CSALÁD</a:t>
            </a:r>
          </a:p>
        </p:txBody>
      </p:sp>
    </p:spTree>
    <p:extLst>
      <p:ext uri="{BB962C8B-B14F-4D97-AF65-F5344CB8AC3E}">
        <p14:creationId xmlns:p14="http://schemas.microsoft.com/office/powerpoint/2010/main" val="35666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9" grpId="0"/>
    </p:bld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1573</TotalTime>
  <Words>702</Words>
  <Application>Microsoft Office PowerPoint</Application>
  <PresentationFormat>Szélesvásznú</PresentationFormat>
  <Paragraphs>151</Paragraphs>
  <Slides>25</Slides>
  <Notes>0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Szálak</vt:lpstr>
      <vt:lpstr>Document</vt:lpstr>
      <vt:lpstr>„Csináljon bármit, ami nyitogatja szemét és eszét, szaporítja tapasztalatait.  Ő azt hiszi, csak játszik. De mi már tudjuk, mire megy a játék. Arra, hogy e világban otthonosan mozgó, eleven eszű és tevékeny ember váljék belőle.”                                                                                                          Varga Domokos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„Csináljon bármit, ami nyitogatja szemét és eszét, szaporítja tapasztalatait.  Ő azt hiszi, csak játszik. De mi már tudjuk, mire megy a játék. Arra, hogy e világban otthonosan mozgó, eleven eszű és tevékeny ember váljék belőle.”                                                                                                          Varga Domokos</dc:title>
  <dc:creator>Daruka Ilona</dc:creator>
  <cp:lastModifiedBy>Daruka Ilona</cp:lastModifiedBy>
  <cp:revision>35</cp:revision>
  <dcterms:created xsi:type="dcterms:W3CDTF">2017-03-23T11:42:48Z</dcterms:created>
  <dcterms:modified xsi:type="dcterms:W3CDTF">2023-02-23T13:57:57Z</dcterms:modified>
</cp:coreProperties>
</file>