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9" r:id="rId4"/>
    <p:sldId id="271" r:id="rId5"/>
    <p:sldId id="267" r:id="rId6"/>
    <p:sldId id="268" r:id="rId7"/>
    <p:sldId id="260" r:id="rId8"/>
    <p:sldId id="266" r:id="rId9"/>
    <p:sldId id="261" r:id="rId10"/>
    <p:sldId id="262" r:id="rId11"/>
    <p:sldId id="258" r:id="rId12"/>
    <p:sldId id="259" r:id="rId13"/>
    <p:sldId id="264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uka Ilona" initials="DI" lastIdx="1" clrIdx="0">
    <p:extLst>
      <p:ext uri="{19B8F6BF-5375-455C-9EA6-DF929625EA0E}">
        <p15:presenceInfo xmlns:p15="http://schemas.microsoft.com/office/powerpoint/2012/main" userId="S-1-5-21-2998252175-1735573384-2975771667-28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30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37.jpe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tel:+36%201%20239%201672" TargetMode="External"/><Relationship Id="rId2" Type="http://schemas.openxmlformats.org/officeDocument/2006/relationships/hyperlink" Target="mailto:akombakom@ovoda.bp13.hu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hyperlink" Target="https://www.google.hu/url?sa=i&amp;rct=j&amp;q=&amp;esrc=s&amp;source=images&amp;cd=&amp;cad=rja&amp;uact=8&amp;ved=0ahUKEwjc5sXlx-zSAhXpYZoKHU7gDjEQjRwIBw&amp;url=http://www.istockphoto.com/search/more-like-this/519268448?excludenudity%3Dtrue%26sort%3Dbest&amp;bvm=bv.150475504,d.bGs&amp;psig=AFQjCNG7Z9Axgh_JrALHhC_sjaPQgFSCKg&amp;ust=1490356226326900" TargetMode="External"/><Relationship Id="rId2" Type="http://schemas.openxmlformats.org/officeDocument/2006/relationships/hyperlink" Target="https://www.google.hu/url?sa=i&amp;rct=j&amp;q=&amp;esrc=s&amp;source=images&amp;cd=&amp;cad=rja&amp;uact=8&amp;ved=0ahUKEwi__9SdyOzSAhXBDZoKHcjRAFwQjRwIBw&amp;url=http://www2.nagykoros.hu/index.php?t%3Dakt_bovebben%26id%3D4019&amp;psig=AFQjCNGH4HjTjtENlRhsZefpG7tT2Od1dQ&amp;ust=1490356349685761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www.google.hu/url?sa=i&amp;rct=j&amp;q=&amp;esrc=s&amp;source=images&amp;cd=&amp;cad=rja&amp;uact=8&amp;ved=0ahUKEwj_op7_yOzSAhVjOJoKHYo6CtAQjRwIBw&amp;url=http://www.mme.hu/bolt/hutomagnes-sargarigo&amp;bvm=bv.150475504,d.bGs&amp;psig=AFQjCNFB7Ecvy8X67ASKKJp9pJIO_nD4Uw&amp;ust=1490356442040634" TargetMode="Externa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ovoda.bp13.hu/informaciok/beiratkozas-beszoktatas-befogadas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voda.bp13.hu/informaciok/beiratkozas/" TargetMode="External"/><Relationship Id="rId2" Type="http://schemas.openxmlformats.org/officeDocument/2006/relationships/hyperlink" Target="http://ovoda.bp13.hu/ovipanel/jelentkezes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voda.bp13.hu/informaciok/ovodaba-jaras-aloli-felmente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hu/url?sa=i&amp;rct=j&amp;q=&amp;esrc=s&amp;source=images&amp;cd=&amp;cad=rja&amp;uact=8&amp;ved=0ahUKEwiO-6bu6f3SAhXqJJoKHQjUDHcQjRwIBw&amp;url=https://www.importancia.org/primera-infancia.php&amp;bvm=bv.151426398,bs.2,d.bGg&amp;psig=AFQjCNGwaCZtFZ3ycgPdqFNvf_tQg3dQyA&amp;ust=1490949443257670" TargetMode="External"/><Relationship Id="rId13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12" Type="http://schemas.openxmlformats.org/officeDocument/2006/relationships/hyperlink" Target="https://www.google.hu/url?sa=i&amp;rct=j&amp;q=&amp;esrc=s&amp;source=images&amp;cd=&amp;cad=rja&amp;uact=8&amp;ved=0ahUKEwjDse_c6v3SAhWC_ywKHUsoA-oQjRwIBw&amp;url=http://iskola.fertorakos.hu/nyilt-nap/&amp;bvm=bv.151325232,bs.1,d.bGs&amp;psig=AFQjCNEv6z1_gLZbgFDXImnIsG0F95w0IA&amp;ust=1490949730517918" TargetMode="External"/><Relationship Id="rId2" Type="http://schemas.openxmlformats.org/officeDocument/2006/relationships/hyperlink" Target="https://www.google.hu/url?sa=i&amp;rct=j&amp;q=&amp;esrc=s&amp;source=images&amp;cd=&amp;cad=rja&amp;uact=8&amp;ved=0ahUKEwi78YvA4_3SAhXmDpoKHQfHA4kQjRwIBw&amp;url=http://elsoiskolabudaors.hu/zene-bona-ovodasoknak-2/&amp;psig=AFQjCNGA1l8v0nODLZuRNHFJGnk5vj2KSw&amp;ust=149094779455528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hu/url?sa=i&amp;rct=j&amp;q=&amp;esrc=s&amp;source=images&amp;cd=&amp;cad=rja&amp;uact=8&amp;ved=0ahUKEwizzoim6f3SAhXKKywKHU6-AgUQjRwIBw&amp;url=https://www.pinterest.com/pin/243475923580958900/&amp;bvm=bv.151426398,bs.2,d.bGg&amp;psig=AFQjCNFMvYpcLaV1xr5hR9sziSn1hiVAZQ&amp;ust=1490949285501015" TargetMode="External"/><Relationship Id="rId11" Type="http://schemas.openxmlformats.org/officeDocument/2006/relationships/image" Target="../media/image21.jpeg"/><Relationship Id="rId5" Type="http://schemas.openxmlformats.org/officeDocument/2006/relationships/image" Target="../media/image18.jpeg"/><Relationship Id="rId10" Type="http://schemas.openxmlformats.org/officeDocument/2006/relationships/hyperlink" Target="https://www.google.hu/url?sa=i&amp;rct=j&amp;q=&amp;esrc=s&amp;source=images&amp;cd=&amp;cad=rja&amp;uact=8&amp;ved=0ahUKEwjOnrKn6v3SAhVE2CwKHTHcAS8QjRwIBw&amp;url=http://harmat88.hu/&amp;bvm=bv.151325232,bs.1,d.bGs&amp;psig=AFQjCNG0XyrWTzYsv134dj4rmF1R_rgF6A&amp;ust=1490949597944563" TargetMode="External"/><Relationship Id="rId4" Type="http://schemas.openxmlformats.org/officeDocument/2006/relationships/hyperlink" Target="https://www.google.hu/url?sa=i&amp;rct=j&amp;q=&amp;esrc=s&amp;source=images&amp;cd=&amp;cad=rja&amp;uact=8&amp;ved=0ahUKEwjtsIe66P3SAhXD6CwKHX_MB_EQjRwIBw&amp;url=http://korosi.erdcenter.hu/pub/korosi/hu/hirek/2012-2013/versmeseprozatabor.html&amp;psig=AFQjCNFXGxlEjOg9Sbj5SIgUyzaXRGMeOw&amp;ust=1490947881908113" TargetMode="Externa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39014" y="276837"/>
            <a:ext cx="8693844" cy="1773905"/>
          </a:xfrm>
        </p:spPr>
        <p:txBody>
          <a:bodyPr>
            <a:noAutofit/>
          </a:bodyPr>
          <a:lstStyle/>
          <a:p>
            <a:r>
              <a:rPr lang="hu-HU" sz="1800" dirty="0"/>
              <a:t>„</a:t>
            </a:r>
            <a:r>
              <a:rPr lang="hu-HU" sz="1800" i="1" dirty="0"/>
              <a:t>Csináljon bármit, ami nyitogatja szemét és eszét, szaporítja tapasztalatait. </a:t>
            </a:r>
            <a:br>
              <a:rPr lang="hu-HU" sz="1800" i="1" dirty="0"/>
            </a:br>
            <a:r>
              <a:rPr lang="hu-HU" sz="1800" i="1" dirty="0"/>
              <a:t>Ő azt hiszi, csak játszik. De mi már tudjuk, mire megy a játék. Arra, hogy e világban otthonosan mozgó, eleven eszű és tevékeny ember váljék belőle</a:t>
            </a:r>
            <a:r>
              <a:rPr lang="hu-HU" sz="1800" dirty="0"/>
              <a:t>.”</a:t>
            </a:r>
            <a:br>
              <a:rPr lang="hu-HU" sz="1800" dirty="0"/>
            </a:br>
            <a:r>
              <a:rPr lang="hu-HU" sz="1800" dirty="0"/>
              <a:t>                                                                                                         </a:t>
            </a:r>
            <a:r>
              <a:rPr lang="hu-HU" sz="1600" dirty="0"/>
              <a:t>Varga Domokos</a:t>
            </a:r>
            <a:br>
              <a:rPr lang="hu-HU" sz="2800" dirty="0"/>
            </a:br>
            <a:endParaRPr lang="hu-HU" sz="2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220" y="2017176"/>
            <a:ext cx="4523535" cy="163154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729AD45-A6DE-491A-89F0-45B229344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989" y="3275859"/>
            <a:ext cx="3093734" cy="2962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9919BD5-D5C7-4C33-93D4-056870A20492}"/>
              </a:ext>
            </a:extLst>
          </p:cNvPr>
          <p:cNvSpPr/>
          <p:nvPr/>
        </p:nvSpPr>
        <p:spPr>
          <a:xfrm>
            <a:off x="6330266" y="4828089"/>
            <a:ext cx="1781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/>
              <a:t>Daruka Ilona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CE58773F-3B33-4C24-927D-CFD04F71742E}"/>
              </a:ext>
            </a:extLst>
          </p:cNvPr>
          <p:cNvSpPr/>
          <p:nvPr/>
        </p:nvSpPr>
        <p:spPr>
          <a:xfrm>
            <a:off x="6247710" y="5228199"/>
            <a:ext cx="1946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/>
              <a:t>Tagóvoda-vezető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337321A-D6B9-4098-9ECA-AFFC7FA82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3928" y="3312190"/>
            <a:ext cx="3066795" cy="2889682"/>
          </a:xfrm>
          <a:prstGeom prst="rect">
            <a:avLst/>
          </a:prstGeom>
        </p:spPr>
      </p:pic>
      <p:pic>
        <p:nvPicPr>
          <p:cNvPr id="7" name="Give Me a Smile">
            <a:hlinkClick r:id="" action="ppaction://media"/>
            <a:extLst>
              <a:ext uri="{FF2B5EF4-FFF2-40B4-BE49-F238E27FC236}">
                <a16:creationId xmlns:a16="http://schemas.microsoft.com/office/drawing/2014/main" id="{C4E6AB1C-558F-4DE7-8617-4073B58BE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542" y="39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66407" y="200300"/>
            <a:ext cx="8661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Tanulási folyamatba integrált tevékenységeink az óvodában a 4-5-6 éveseknek</a:t>
            </a:r>
          </a:p>
        </p:txBody>
      </p:sp>
      <p:sp>
        <p:nvSpPr>
          <p:cNvPr id="4" name="Felhő 3"/>
          <p:cNvSpPr/>
          <p:nvPr/>
        </p:nvSpPr>
        <p:spPr>
          <a:xfrm>
            <a:off x="5206006" y="5264764"/>
            <a:ext cx="3110452" cy="141859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Varázsmese</a:t>
            </a:r>
          </a:p>
        </p:txBody>
      </p:sp>
      <p:sp>
        <p:nvSpPr>
          <p:cNvPr id="7" name="Felhő 6"/>
          <p:cNvSpPr/>
          <p:nvPr/>
        </p:nvSpPr>
        <p:spPr>
          <a:xfrm>
            <a:off x="1078326" y="5264764"/>
            <a:ext cx="2810313" cy="126254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Madarász ovi havonta 1X: önköltséges</a:t>
            </a:r>
          </a:p>
        </p:txBody>
      </p:sp>
      <p:sp>
        <p:nvSpPr>
          <p:cNvPr id="10" name="Felhő 9">
            <a:extLst>
              <a:ext uri="{FF2B5EF4-FFF2-40B4-BE49-F238E27FC236}">
                <a16:creationId xmlns:a16="http://schemas.microsoft.com/office/drawing/2014/main" id="{C5FDC354-7811-4D8A-A056-42D6648FA713}"/>
              </a:ext>
            </a:extLst>
          </p:cNvPr>
          <p:cNvSpPr/>
          <p:nvPr/>
        </p:nvSpPr>
        <p:spPr>
          <a:xfrm>
            <a:off x="779743" y="1091591"/>
            <a:ext cx="2781828" cy="1666269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Kincsesláda</a:t>
            </a:r>
          </a:p>
        </p:txBody>
      </p:sp>
      <p:sp>
        <p:nvSpPr>
          <p:cNvPr id="11" name="Felhő 10">
            <a:extLst>
              <a:ext uri="{FF2B5EF4-FFF2-40B4-BE49-F238E27FC236}">
                <a16:creationId xmlns:a16="http://schemas.microsoft.com/office/drawing/2014/main" id="{0A5E0368-DDBC-413C-8992-30CC5FF6806F}"/>
              </a:ext>
            </a:extLst>
          </p:cNvPr>
          <p:cNvSpPr/>
          <p:nvPr/>
        </p:nvSpPr>
        <p:spPr>
          <a:xfrm>
            <a:off x="8898391" y="2334353"/>
            <a:ext cx="2513866" cy="1271359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Mozgáskotta</a:t>
            </a:r>
          </a:p>
        </p:txBody>
      </p:sp>
      <p:sp>
        <p:nvSpPr>
          <p:cNvPr id="12" name="Felhő 11">
            <a:extLst>
              <a:ext uri="{FF2B5EF4-FFF2-40B4-BE49-F238E27FC236}">
                <a16:creationId xmlns:a16="http://schemas.microsoft.com/office/drawing/2014/main" id="{1690E451-C3CD-425F-8F1E-AF7C68F1396E}"/>
              </a:ext>
            </a:extLst>
          </p:cNvPr>
          <p:cNvSpPr/>
          <p:nvPr/>
        </p:nvSpPr>
        <p:spPr>
          <a:xfrm>
            <a:off x="9060110" y="4575923"/>
            <a:ext cx="3131890" cy="1480928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DIOO (digitális oktatóprogram óvodásoknak)</a:t>
            </a:r>
            <a:endParaRPr lang="hu-H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elhő 13">
            <a:extLst>
              <a:ext uri="{FF2B5EF4-FFF2-40B4-BE49-F238E27FC236}">
                <a16:creationId xmlns:a16="http://schemas.microsoft.com/office/drawing/2014/main" id="{50576AD6-BB8D-4609-92CD-9D8ED0AF6E88}"/>
              </a:ext>
            </a:extLst>
          </p:cNvPr>
          <p:cNvSpPr/>
          <p:nvPr/>
        </p:nvSpPr>
        <p:spPr>
          <a:xfrm>
            <a:off x="2516237" y="3374959"/>
            <a:ext cx="2474426" cy="1677798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Papírszínház </a:t>
            </a:r>
          </a:p>
        </p:txBody>
      </p:sp>
      <p:sp>
        <p:nvSpPr>
          <p:cNvPr id="15" name="Felhő 14">
            <a:extLst>
              <a:ext uri="{FF2B5EF4-FFF2-40B4-BE49-F238E27FC236}">
                <a16:creationId xmlns:a16="http://schemas.microsoft.com/office/drawing/2014/main" id="{7E964B18-071F-4693-B6F6-AA76766F6DDF}"/>
              </a:ext>
            </a:extLst>
          </p:cNvPr>
          <p:cNvSpPr/>
          <p:nvPr/>
        </p:nvSpPr>
        <p:spPr>
          <a:xfrm>
            <a:off x="4647642" y="1648396"/>
            <a:ext cx="2896716" cy="1666268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NyugiOvi</a:t>
            </a:r>
            <a:r>
              <a:rPr lang="hu-H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(egymás elfogadása, együttműködés)</a:t>
            </a:r>
          </a:p>
        </p:txBody>
      </p:sp>
      <p:sp>
        <p:nvSpPr>
          <p:cNvPr id="16" name="Felhő 15">
            <a:extLst>
              <a:ext uri="{FF2B5EF4-FFF2-40B4-BE49-F238E27FC236}">
                <a16:creationId xmlns:a16="http://schemas.microsoft.com/office/drawing/2014/main" id="{6E68DB86-B27F-42FD-B582-08F9F28767E0}"/>
              </a:ext>
            </a:extLst>
          </p:cNvPr>
          <p:cNvSpPr/>
          <p:nvPr/>
        </p:nvSpPr>
        <p:spPr>
          <a:xfrm>
            <a:off x="6425376" y="3717417"/>
            <a:ext cx="2681647" cy="1392843"/>
          </a:xfrm>
          <a:prstGeom prst="cloud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Plukkido motivációs táblajáték</a:t>
            </a:r>
          </a:p>
        </p:txBody>
      </p:sp>
    </p:spTree>
    <p:extLst>
      <p:ext uri="{BB962C8B-B14F-4D97-AF65-F5344CB8AC3E}">
        <p14:creationId xmlns:p14="http://schemas.microsoft.com/office/powerpoint/2010/main" val="835670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00236" y="412155"/>
            <a:ext cx="869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ÓVODÁNK KÉPEKBEN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9690137" y="2748907"/>
            <a:ext cx="220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NAPVITORLÁNK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1130948" y="5080055"/>
            <a:ext cx="208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MOZGÁSKOTTA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5842177" y="6008480"/>
            <a:ext cx="238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UDVARI SZERVEZETT MOZGÁS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10107058" y="374899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OVI-FOCI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E65EB6F-8CA9-4EAF-A57A-8CDFAA2394AC}"/>
              </a:ext>
            </a:extLst>
          </p:cNvPr>
          <p:cNvSpPr txBox="1"/>
          <p:nvPr/>
        </p:nvSpPr>
        <p:spPr>
          <a:xfrm>
            <a:off x="4970357" y="3779343"/>
            <a:ext cx="225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VARÁZSMESE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80E320CB-DEF3-4A62-AE6D-70EE5FD9C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4265" y="4193477"/>
            <a:ext cx="2784070" cy="20880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4F9CC7B-3929-4611-A9AC-B45F58B50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410" y="348762"/>
            <a:ext cx="2939642" cy="2204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E731B1A-70BE-4C46-9D69-C0EA6E276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81" t="15897" r="981" b="4352"/>
          <a:stretch/>
        </p:blipFill>
        <p:spPr>
          <a:xfrm>
            <a:off x="3551027" y="4436423"/>
            <a:ext cx="2176989" cy="23149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3E839D9-7C17-4D47-98AA-4A269553D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5543" y="2190710"/>
            <a:ext cx="3302108" cy="24765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5C17C360-0866-4D0E-BFC6-6A82BE4C41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40" t="-2423" r="-3440" b="9496"/>
          <a:stretch/>
        </p:blipFill>
        <p:spPr>
          <a:xfrm>
            <a:off x="3738300" y="1155119"/>
            <a:ext cx="2814241" cy="19613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22E8C36C-5B85-4539-9D2D-690F85B6F860}"/>
              </a:ext>
            </a:extLst>
          </p:cNvPr>
          <p:cNvSpPr txBox="1"/>
          <p:nvPr/>
        </p:nvSpPr>
        <p:spPr>
          <a:xfrm>
            <a:off x="6676141" y="1536689"/>
            <a:ext cx="2083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PAPÍRSZÍNHÁZ</a:t>
            </a:r>
            <a:endParaRPr lang="hu-HU" dirty="0"/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3EFC23BD-FB4E-4192-A10D-8C9B1BE89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1571" y="2553493"/>
            <a:ext cx="2476581" cy="330210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230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7047254" y="2788420"/>
            <a:ext cx="2493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 UDVARI TEVÉKENYSÉGEK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0EE22806-CEF9-4A35-8560-3AFEA67EC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967" y="3419957"/>
            <a:ext cx="2016716" cy="3361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8C02562-517A-4A5E-9C72-4C8EB4E7C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487" y="224799"/>
            <a:ext cx="3418162" cy="25636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79AB453-AD15-4478-A4C4-61CD594CB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883" y="2024826"/>
            <a:ext cx="3046404" cy="2284803"/>
          </a:xfrm>
          <a:prstGeom prst="round2DiagRect">
            <a:avLst>
              <a:gd name="adj1" fmla="val 16667"/>
              <a:gd name="adj2" fmla="val 1881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F412950-B92B-4551-A9AC-35FA8100B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946" y="3717680"/>
            <a:ext cx="2186641" cy="2915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98D8AE0-85DD-4D85-8618-311DD1655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6452" y="309921"/>
            <a:ext cx="2877566" cy="2158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6B37A7C-7AE6-4D57-B8AF-7C3077B75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0139" y="139678"/>
            <a:ext cx="1746313" cy="2328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3094ACD6-8062-4736-8A62-F9E399A145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7500"/>
          <a:stretch/>
        </p:blipFill>
        <p:spPr>
          <a:xfrm>
            <a:off x="5437574" y="4695280"/>
            <a:ext cx="2050809" cy="1982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A32F94F5-A8E8-404D-A8E1-F9D893AE4F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2371" y="4232397"/>
            <a:ext cx="1911565" cy="2548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626AF125-6AD0-4C47-8E6D-809D5FA9E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5442" y="2326652"/>
            <a:ext cx="1639957" cy="2186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151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68954" y="2462617"/>
            <a:ext cx="750415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Egyéni kérdéseket az alábbi elérhetőségeken tudnak feltenni minden hétfői napon 8.00 és 12.00 óra között:</a:t>
            </a:r>
          </a:p>
          <a:p>
            <a:endParaRPr lang="hu-HU" b="1" dirty="0"/>
          </a:p>
          <a:p>
            <a:r>
              <a:rPr lang="hu-HU" b="1" dirty="0"/>
              <a:t>Tagóvoda-vezető: </a:t>
            </a:r>
            <a:r>
              <a:rPr lang="hu-HU" dirty="0"/>
              <a:t>Daruka Ilona: </a:t>
            </a:r>
            <a:r>
              <a:rPr lang="hu-HU" u="sng" dirty="0">
                <a:solidFill>
                  <a:srgbClr val="FF0000"/>
                </a:solidFill>
              </a:rPr>
              <a:t>+36 30 212 9051</a:t>
            </a:r>
          </a:p>
          <a:p>
            <a:endParaRPr lang="hu-HU" sz="2000" dirty="0">
              <a:latin typeface="+mj-lt"/>
            </a:endParaRPr>
          </a:p>
          <a:p>
            <a:r>
              <a:rPr lang="hu-HU" b="1" dirty="0"/>
              <a:t>E-mail címünk:</a:t>
            </a:r>
          </a:p>
          <a:p>
            <a:r>
              <a:rPr lang="hu-HU" dirty="0">
                <a:hlinkClick r:id="rId2"/>
              </a:rPr>
              <a:t>akombakom@ovoda.bp13.hu</a:t>
            </a:r>
            <a:r>
              <a:rPr lang="hu-HU" dirty="0"/>
              <a:t> </a:t>
            </a:r>
          </a:p>
          <a:p>
            <a:endParaRPr lang="hu-HU" sz="2000" b="1" dirty="0"/>
          </a:p>
          <a:p>
            <a:r>
              <a:rPr lang="hu-HU" b="1" dirty="0"/>
              <a:t>Tagóvodai telefon </a:t>
            </a:r>
            <a:r>
              <a:rPr lang="hu-HU" b="1"/>
              <a:t>minden hétköznap </a:t>
            </a:r>
            <a:r>
              <a:rPr lang="hu-HU" b="1" dirty="0"/>
              <a:t>8.00 és 12 óra között: </a:t>
            </a:r>
          </a:p>
          <a:p>
            <a:r>
              <a:rPr lang="hu-HU" dirty="0">
                <a:hlinkClick r:id="rId3"/>
              </a:rPr>
              <a:t>+36 1 239 1672</a:t>
            </a:r>
            <a:r>
              <a:rPr lang="hu-HU" dirty="0"/>
              <a:t> </a:t>
            </a:r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3EEA3F4-B0DC-442B-A222-EF2E47593668}"/>
              </a:ext>
            </a:extLst>
          </p:cNvPr>
          <p:cNvSpPr txBox="1"/>
          <p:nvPr/>
        </p:nvSpPr>
        <p:spPr>
          <a:xfrm>
            <a:off x="1508362" y="644696"/>
            <a:ext cx="59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Elérhetőségeink</a:t>
            </a:r>
          </a:p>
        </p:txBody>
      </p:sp>
    </p:spTree>
    <p:extLst>
      <p:ext uri="{BB962C8B-B14F-4D97-AF65-F5344CB8AC3E}">
        <p14:creationId xmlns:p14="http://schemas.microsoft.com/office/powerpoint/2010/main" val="4125245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9642639E-BEAE-4904-AAE7-0F0DFF2B1D36}"/>
              </a:ext>
            </a:extLst>
          </p:cNvPr>
          <p:cNvSpPr txBox="1"/>
          <p:nvPr/>
        </p:nvSpPr>
        <p:spPr>
          <a:xfrm>
            <a:off x="2979131" y="5915812"/>
            <a:ext cx="7102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dirty="0"/>
              <a:t>Szeretettel várjuk leendő OVISAINKAT!!!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3F349FA-7E77-4B9D-9D27-33E49B1A8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894" y="610298"/>
            <a:ext cx="4601937" cy="2818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5B5EF7D-DF8C-472D-8628-8C29BDFD9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933" y="2648822"/>
            <a:ext cx="4091031" cy="3068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94FB748-5062-4814-A031-1F8B2B882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17" y="3097110"/>
            <a:ext cx="4367866" cy="2456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634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Kapcsolódó kép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327" y="5122416"/>
            <a:ext cx="1095872" cy="115080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</p:pic>
      <p:pic>
        <p:nvPicPr>
          <p:cNvPr id="7" name="Kép 6" descr="Képtalálat a következőre: „sárgarigó”">
            <a:hlinkClick r:id="rId4" tgtFrame="&quot;_blank&quot;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766" y="5046765"/>
            <a:ext cx="870011" cy="117648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</p:pic>
      <p:pic>
        <p:nvPicPr>
          <p:cNvPr id="8" name="Kép 7" descr="Kapcsolódó kép">
            <a:hlinkClick r:id="rId7" tgtFrame="&quot;_blank&quot;"/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605" y="5046765"/>
            <a:ext cx="1095871" cy="1226451"/>
          </a:xfrm>
          <a:prstGeom prst="rect">
            <a:avLst/>
          </a:prstGeom>
          <a:noFill/>
          <a:ln w="57150">
            <a:solidFill>
              <a:srgbClr val="7030A0"/>
            </a:solidFill>
            <a:prstDash val="sysDot"/>
          </a:ln>
        </p:spPr>
      </p:pic>
      <p:sp>
        <p:nvSpPr>
          <p:cNvPr id="5" name="Szövegdoboz 4"/>
          <p:cNvSpPr txBox="1"/>
          <p:nvPr/>
        </p:nvSpPr>
        <p:spPr>
          <a:xfrm>
            <a:off x="2771750" y="4456362"/>
            <a:ext cx="1870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Sárgarigó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F52E109-5FFA-4CA4-AD2E-D2C768C7BFC2}"/>
              </a:ext>
            </a:extLst>
          </p:cNvPr>
          <p:cNvSpPr txBox="1"/>
          <p:nvPr/>
        </p:nvSpPr>
        <p:spPr>
          <a:xfrm>
            <a:off x="2610751" y="742462"/>
            <a:ext cx="9374103" cy="3639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/>
              <a:t>Óvodánk és Csoportjaink</a:t>
            </a:r>
          </a:p>
          <a:p>
            <a:pPr algn="ctr"/>
            <a:endParaRPr lang="hu-HU" sz="1050" b="1" dirty="0"/>
          </a:p>
          <a:p>
            <a:pPr algn="ctr"/>
            <a:endParaRPr lang="hu-HU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i="1" dirty="0"/>
              <a:t>Madárbarát</a:t>
            </a:r>
            <a:r>
              <a:rPr lang="hu-HU" dirty="0"/>
              <a:t> óvoda, </a:t>
            </a:r>
            <a:r>
              <a:rPr lang="hu-HU" b="1" i="1" dirty="0"/>
              <a:t>Biztonságos</a:t>
            </a:r>
            <a:r>
              <a:rPr lang="hu-HU" dirty="0"/>
              <a:t> óvoda és </a:t>
            </a:r>
            <a:r>
              <a:rPr lang="hu-HU" b="1" i="1" dirty="0"/>
              <a:t>Zöld</a:t>
            </a:r>
            <a:r>
              <a:rPr lang="hu-HU" dirty="0"/>
              <a:t> óvoda címmel rendelkezünk;</a:t>
            </a:r>
          </a:p>
          <a:p>
            <a:endParaRPr lang="hu-HU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Óvodánk </a:t>
            </a:r>
            <a:r>
              <a:rPr lang="hu-HU" b="1" i="1" dirty="0"/>
              <a:t>három csoportos</a:t>
            </a:r>
            <a:r>
              <a:rPr lang="hu-HU" dirty="0"/>
              <a:t>, </a:t>
            </a:r>
            <a:r>
              <a:rPr lang="hu-HU" b="1" i="1" dirty="0"/>
              <a:t>2010-ben átadott, korszerű </a:t>
            </a:r>
            <a:r>
              <a:rPr lang="hu-HU" dirty="0"/>
              <a:t>intézmény;</a:t>
            </a:r>
          </a:p>
          <a:p>
            <a:endParaRPr lang="hu-HU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Csoportjainkba </a:t>
            </a:r>
            <a:r>
              <a:rPr lang="hu-HU" b="1" i="1" dirty="0"/>
              <a:t>vegyes életkorú gyermekek </a:t>
            </a:r>
            <a:r>
              <a:rPr lang="hu-HU" dirty="0"/>
              <a:t>járnak;</a:t>
            </a:r>
          </a:p>
          <a:p>
            <a:endParaRPr lang="hu-HU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Az SNI (sajátos nevelési igényű) és a BTM (beilleszkedési, tanulási, magatartási nehézséggel küzdő) gyermekeket, lehetőség szerint, egyenlő arányban helyezzük el a csoportokban;</a:t>
            </a:r>
          </a:p>
          <a:p>
            <a:endParaRPr lang="hu-HU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 Óvodánkban az engedélyezett gyermeklétszám: 84 fő.</a:t>
            </a:r>
          </a:p>
          <a:p>
            <a:pPr algn="ctr"/>
            <a:endParaRPr lang="hu-HU" sz="1200" b="1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2BF29D6-6082-41DD-9D62-2B764A641D6A}"/>
              </a:ext>
            </a:extLst>
          </p:cNvPr>
          <p:cNvSpPr txBox="1"/>
          <p:nvPr/>
        </p:nvSpPr>
        <p:spPr>
          <a:xfrm>
            <a:off x="5322276" y="4436614"/>
            <a:ext cx="177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Kaméleon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717726D-C87E-44AE-BFFB-D3334D71AD5B}"/>
              </a:ext>
            </a:extLst>
          </p:cNvPr>
          <p:cNvSpPr txBox="1"/>
          <p:nvPr/>
        </p:nvSpPr>
        <p:spPr>
          <a:xfrm>
            <a:off x="8625327" y="4436614"/>
            <a:ext cx="195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Bóbita</a:t>
            </a:r>
          </a:p>
        </p:txBody>
      </p:sp>
    </p:spTree>
    <p:extLst>
      <p:ext uri="{BB962C8B-B14F-4D97-AF65-F5344CB8AC3E}">
        <p14:creationId xmlns:p14="http://schemas.microsoft.com/office/powerpoint/2010/main" val="37202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1499408" y="3247797"/>
            <a:ext cx="3213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Lelt Éva</a:t>
            </a: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143019" y="6097488"/>
            <a:ext cx="430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Szegedi Andrea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704184" y="3146355"/>
            <a:ext cx="305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Potoczki László</a:t>
            </a:r>
          </a:p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Ottóné -  Bea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10263187" y="6029531"/>
            <a:ext cx="385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Könczei Bíborka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514F563-C0E8-4CDE-B86E-309BEB4B0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229" y="939484"/>
            <a:ext cx="1812478" cy="2221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B8771AB-2CC1-41D7-ABBD-1F63EABD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197" y="4808735"/>
            <a:ext cx="1770796" cy="2014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D8AF5A14-2C55-424F-ADD0-3C06700DD6EC}"/>
              </a:ext>
            </a:extLst>
          </p:cNvPr>
          <p:cNvSpPr txBox="1"/>
          <p:nvPr/>
        </p:nvSpPr>
        <p:spPr>
          <a:xfrm>
            <a:off x="8298578" y="3499535"/>
            <a:ext cx="15078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Nagy Andrásné - Klári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F63816D3-5326-4E88-8712-B0AFF1251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4993" y="1150970"/>
            <a:ext cx="1265573" cy="2278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C9B508D4-BACC-460F-BE5B-8EA0EEF04019}"/>
              </a:ext>
            </a:extLst>
          </p:cNvPr>
          <p:cNvSpPr txBox="1"/>
          <p:nvPr/>
        </p:nvSpPr>
        <p:spPr>
          <a:xfrm>
            <a:off x="1253465" y="4817386"/>
            <a:ext cx="51408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ÓVODAPEDAGÓGUSAINK</a:t>
            </a: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6FDB7D3A-A56B-40F0-90B7-5FFF570623DD}"/>
              </a:ext>
            </a:extLst>
          </p:cNvPr>
          <p:cNvSpPr/>
          <p:nvPr/>
        </p:nvSpPr>
        <p:spPr>
          <a:xfrm>
            <a:off x="7343798" y="4337961"/>
            <a:ext cx="2919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Sárgarigó csoport:</a:t>
            </a:r>
            <a:endParaRPr lang="hu-HU" sz="2400" dirty="0">
              <a:solidFill>
                <a:srgbClr val="FFC000"/>
              </a:solidFill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21F23A2C-26B8-4EB6-98A8-017A5CA4FF13}"/>
              </a:ext>
            </a:extLst>
          </p:cNvPr>
          <p:cNvSpPr/>
          <p:nvPr/>
        </p:nvSpPr>
        <p:spPr>
          <a:xfrm>
            <a:off x="2610270" y="449573"/>
            <a:ext cx="2427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Bóbita csoport:</a:t>
            </a:r>
            <a:endParaRPr lang="hu-H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AFA5DCD8-E93E-428C-A728-DA9C3026DA3C}"/>
              </a:ext>
            </a:extLst>
          </p:cNvPr>
          <p:cNvSpPr/>
          <p:nvPr/>
        </p:nvSpPr>
        <p:spPr>
          <a:xfrm>
            <a:off x="9102066" y="513333"/>
            <a:ext cx="3010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Kaméleon csoport:</a:t>
            </a:r>
            <a:endParaRPr lang="hu-HU" sz="2400" dirty="0">
              <a:solidFill>
                <a:srgbClr val="7030A0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A2F3589-633C-4AB7-AF03-D72E91202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294" y="4627404"/>
            <a:ext cx="1287502" cy="2249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046E561-BF84-4B42-A761-CE6CDB997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618" y="1042095"/>
            <a:ext cx="1588290" cy="2298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04576D84-B5EC-4E3D-AD48-E092D5356D81}"/>
              </a:ext>
            </a:extLst>
          </p:cNvPr>
          <p:cNvSpPr txBox="1"/>
          <p:nvPr/>
        </p:nvSpPr>
        <p:spPr>
          <a:xfrm>
            <a:off x="10708320" y="3499535"/>
            <a:ext cx="893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Kiss Éva</a:t>
            </a: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93CEE7F5-E146-402D-8783-4B4ECEDB7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3896" y="910496"/>
            <a:ext cx="1629886" cy="2221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97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20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D6FC952-08A0-487D-90C0-5AA4F4C7EDA9}"/>
              </a:ext>
            </a:extLst>
          </p:cNvPr>
          <p:cNvSpPr txBox="1"/>
          <p:nvPr/>
        </p:nvSpPr>
        <p:spPr>
          <a:xfrm>
            <a:off x="1736437" y="775855"/>
            <a:ext cx="9772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/>
              <a:t>Beszoktatás, befogadás lehetőségei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6D63845-6FF9-469C-A5F4-F59373A03B79}"/>
              </a:ext>
            </a:extLst>
          </p:cNvPr>
          <p:cNvSpPr txBox="1"/>
          <p:nvPr/>
        </p:nvSpPr>
        <p:spPr>
          <a:xfrm>
            <a:off x="2161309" y="2038973"/>
            <a:ext cx="81649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/>
              <a:t>Folyamatos</a:t>
            </a:r>
            <a:r>
              <a:rPr lang="hu-HU" dirty="0"/>
              <a:t> - első naptól kezdve egész nap az óvodában tartózkodik a gyermek szülő, nagyszülő nélkül.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/>
              <a:t>Fokozatos</a:t>
            </a:r>
            <a:r>
              <a:rPr lang="hu-HU" dirty="0"/>
              <a:t>- első nap 1-2 órát tartózkodik a gyermek óvodánkban szülő, nagyszülő nincs jelen.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/>
              <a:t>Anyás beszoktatás- </a:t>
            </a:r>
            <a:r>
              <a:rPr lang="hu-HU" dirty="0"/>
              <a:t>egy hetes időtartamban történik. szülő, nagyszülő a kisgyermekkel együtt ismerkedik az óvodai élettel.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3752D89-F529-4873-8CA0-1C5EF5170E09}"/>
              </a:ext>
            </a:extLst>
          </p:cNvPr>
          <p:cNvSpPr txBox="1"/>
          <p:nvPr/>
        </p:nvSpPr>
        <p:spPr>
          <a:xfrm>
            <a:off x="2484582" y="4968241"/>
            <a:ext cx="545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http://ovoda.bp13.hu/informaciok/beiratkozas-beszoktatas-befogadas/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714B0D9-1D64-460B-973B-2AFE7452F17F}"/>
              </a:ext>
            </a:extLst>
          </p:cNvPr>
          <p:cNvSpPr txBox="1"/>
          <p:nvPr/>
        </p:nvSpPr>
        <p:spPr>
          <a:xfrm>
            <a:off x="2484582" y="4594752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Még több információt megtudhat:</a:t>
            </a:r>
          </a:p>
        </p:txBody>
      </p:sp>
    </p:spTree>
    <p:extLst>
      <p:ext uri="{BB962C8B-B14F-4D97-AF65-F5344CB8AC3E}">
        <p14:creationId xmlns:p14="http://schemas.microsoft.com/office/powerpoint/2010/main" val="24097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>
            <a:extLst>
              <a:ext uri="{FF2B5EF4-FFF2-40B4-BE49-F238E27FC236}">
                <a16:creationId xmlns:a16="http://schemas.microsoft.com/office/drawing/2014/main" id="{0F52E109-5FFA-4CA4-AD2E-D2C768C7BFC2}"/>
              </a:ext>
            </a:extLst>
          </p:cNvPr>
          <p:cNvSpPr txBox="1"/>
          <p:nvPr/>
        </p:nvSpPr>
        <p:spPr>
          <a:xfrm>
            <a:off x="1551068" y="639165"/>
            <a:ext cx="9694416" cy="5579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/>
              <a:t>Óvodai kötelezettségről, felmentésről:</a:t>
            </a:r>
          </a:p>
          <a:p>
            <a:pPr algn="ctr"/>
            <a:endParaRPr lang="hu-HU" sz="4000" b="1" dirty="0"/>
          </a:p>
          <a:p>
            <a:pPr algn="ctr"/>
            <a:endParaRPr lang="hu-HU" sz="1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Óvodakötelezett az a gyermek, aki 2021. augusztus 31-ig betölti a 3. életévét, </a:t>
            </a:r>
          </a:p>
          <a:p>
            <a:pPr algn="just"/>
            <a:r>
              <a:rPr lang="hu-HU" dirty="0"/>
              <a:t>     nekik </a:t>
            </a:r>
            <a:r>
              <a:rPr lang="hu-HU" b="1" i="1" u="sng" dirty="0"/>
              <a:t>kötelező jelentkezni!</a:t>
            </a:r>
            <a:endParaRPr lang="hu-H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dirty="0"/>
          </a:p>
          <a:p>
            <a:pPr algn="just"/>
            <a:r>
              <a:rPr lang="hu-HU" dirty="0"/>
              <a:t>    Jelentkezés linkje:</a:t>
            </a:r>
          </a:p>
          <a:p>
            <a:pPr lvl="0" algn="just"/>
            <a:r>
              <a:rPr lang="hu-HU" dirty="0"/>
              <a:t>    </a:t>
            </a:r>
            <a:r>
              <a:rPr lang="hu-HU" dirty="0">
                <a:hlinkClick r:id="rId2"/>
              </a:rPr>
              <a:t>http://ovoda.bp13.hu/ovipanel/jelentkezes</a:t>
            </a:r>
            <a:endParaRPr lang="hu-HU" dirty="0"/>
          </a:p>
          <a:p>
            <a:pPr lvl="0" algn="just"/>
            <a:endParaRPr lang="hu-HU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u-HU" dirty="0"/>
              <a:t>A nem óvodaköteles, tehát 2018. szeptember 1. után született gyermekek jelentkezését is fogadjuk, de felvételük a szabad férőhelyek függvényében fog történni.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Fontosabb információk a beiratkozásról: </a:t>
            </a:r>
            <a:r>
              <a:rPr lang="hu-HU" u="sng" dirty="0">
                <a:hlinkClick r:id="rId3"/>
              </a:rPr>
              <a:t>http://ovoda.bp13.hu/informaciok/beiratkozas/</a:t>
            </a:r>
            <a:endParaRPr lang="hu-HU" sz="1200" b="1" u="sng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Óvodába járás alóli felmentés: </a:t>
            </a:r>
            <a:r>
              <a:rPr lang="hu-HU" dirty="0">
                <a:hlinkClick r:id="rId4"/>
              </a:rPr>
              <a:t>http://ovoda.bp13.hu/informaciok/ovodaba-jaras-aloli-felmentes/</a:t>
            </a:r>
            <a:r>
              <a:rPr lang="hu-HU" dirty="0"/>
              <a:t>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246433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1571625" y="275094"/>
            <a:ext cx="32400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Személyi feltételek: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fő óvodapedagógus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fő fejlesztőpedagógus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fő pedagógiai asszisztens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fő dajka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fő óvodatitkár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fő kertész-karbantartó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400" dirty="0"/>
              <a:t>Pedagógiai munkánkat segíti még logopédus, óvodapszichológus, utazó gyógypedagógus 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886700" y="351294"/>
            <a:ext cx="43053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Tárgyi feltételek: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csoportszoba, hozzájuk tartozó mosdók, öltözők, terasz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Sószoba, tornaterem, udvar, orvosi szoba, fejlesztő szoba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646628" y="4211122"/>
            <a:ext cx="41633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Óvodánkról néhány szóban: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Gyermekközpontúság;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Partnerség;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Családias hangulat;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Élménypedagógia;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Környezet szeretete, védelme;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Közösségi és anyanyelvi nevelés;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Innovatív módszerek, eszközök.</a:t>
            </a:r>
          </a:p>
          <a:p>
            <a:endParaRPr lang="hu-H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07228CA-C701-44EB-83E5-0FA560DD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0" b="7285"/>
          <a:stretch>
            <a:fillRect/>
          </a:stretch>
        </p:blipFill>
        <p:spPr bwMode="auto">
          <a:xfrm>
            <a:off x="4527160" y="1481385"/>
            <a:ext cx="4402285" cy="27297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2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1571625" y="275094"/>
            <a:ext cx="308610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HAGYOMÁNYOK</a:t>
            </a:r>
          </a:p>
          <a:p>
            <a:r>
              <a:rPr lang="hu-HU" dirty="0"/>
              <a:t>Magyar népmese napja;</a:t>
            </a:r>
          </a:p>
          <a:p>
            <a:r>
              <a:rPr lang="hu-HU" dirty="0"/>
              <a:t>Komposzt ünnep;</a:t>
            </a:r>
          </a:p>
          <a:p>
            <a:r>
              <a:rPr lang="hu-HU" dirty="0"/>
              <a:t>Gyermekek születésnapja;</a:t>
            </a:r>
          </a:p>
          <a:p>
            <a:r>
              <a:rPr lang="hu-HU" dirty="0"/>
              <a:t>Mikulás ünnepség;</a:t>
            </a:r>
          </a:p>
          <a:p>
            <a:r>
              <a:rPr lang="hu-HU" dirty="0"/>
              <a:t>Versmondó verseny;</a:t>
            </a:r>
          </a:p>
          <a:p>
            <a:r>
              <a:rPr lang="hu-HU" dirty="0"/>
              <a:t>Farsangi mulatozás;</a:t>
            </a:r>
          </a:p>
          <a:p>
            <a:r>
              <a:rPr lang="hu-HU" dirty="0"/>
              <a:t>Anyák napja;</a:t>
            </a:r>
          </a:p>
          <a:p>
            <a:r>
              <a:rPr lang="hu-HU" dirty="0"/>
              <a:t>Alternatív évzáró, ballagás.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7886700" y="351294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KÖZÖS PROGRAMOK</a:t>
            </a:r>
          </a:p>
          <a:p>
            <a:r>
              <a:rPr lang="hu-HU" dirty="0"/>
              <a:t>Állatkerti örökbefogadás;</a:t>
            </a:r>
          </a:p>
          <a:p>
            <a:r>
              <a:rPr lang="hu-HU" dirty="0"/>
              <a:t>Ovi szülinap;</a:t>
            </a:r>
          </a:p>
          <a:p>
            <a:r>
              <a:rPr lang="hu-HU" dirty="0"/>
              <a:t>Luca napi </a:t>
            </a:r>
            <a:r>
              <a:rPr lang="hu-HU" dirty="0" err="1"/>
              <a:t>kézműveskedés</a:t>
            </a:r>
            <a:r>
              <a:rPr lang="hu-HU" dirty="0"/>
              <a:t>;</a:t>
            </a:r>
          </a:p>
          <a:p>
            <a:r>
              <a:rPr lang="hu-HU" dirty="0"/>
              <a:t>Tavaszi családi nap.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809750" y="3944422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KAPCSOLATTARTÁS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7886700" y="4588872"/>
            <a:ext cx="38576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SZÜLŐI KÖZÖSSÉG</a:t>
            </a:r>
          </a:p>
          <a:p>
            <a:r>
              <a:rPr lang="hu-HU" dirty="0"/>
              <a:t>Szülői klub- Iskolanyitogató;</a:t>
            </a:r>
          </a:p>
          <a:p>
            <a:r>
              <a:rPr lang="hu-HU" dirty="0"/>
              <a:t>Őszelő délután;</a:t>
            </a:r>
          </a:p>
          <a:p>
            <a:r>
              <a:rPr lang="hu-HU" dirty="0"/>
              <a:t>Mézeskalács ház készítő verseny;</a:t>
            </a:r>
          </a:p>
          <a:p>
            <a:r>
              <a:rPr lang="hu-HU" dirty="0"/>
              <a:t>Tavaszváró délután.</a:t>
            </a:r>
          </a:p>
          <a:p>
            <a:endParaRPr lang="hu-HU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1809750" y="4076642"/>
            <a:ext cx="32416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dirty="0"/>
              <a:t>Kukucskáló (nyílt) napok;</a:t>
            </a:r>
          </a:p>
          <a:p>
            <a:r>
              <a:rPr lang="hu-HU" dirty="0"/>
              <a:t>Családlátogatás;</a:t>
            </a:r>
          </a:p>
          <a:p>
            <a:r>
              <a:rPr lang="hu-HU" dirty="0"/>
              <a:t>Szülői beszélgetések;</a:t>
            </a:r>
          </a:p>
          <a:p>
            <a:r>
              <a:rPr lang="hu-HU" dirty="0"/>
              <a:t>Fogadóórák;</a:t>
            </a:r>
          </a:p>
          <a:p>
            <a:r>
              <a:rPr lang="hu-HU" dirty="0"/>
              <a:t>Szülői klubok;</a:t>
            </a:r>
          </a:p>
          <a:p>
            <a:r>
              <a:rPr lang="hu-HU" dirty="0"/>
              <a:t>Napi kiírások;</a:t>
            </a:r>
          </a:p>
          <a:p>
            <a:r>
              <a:rPr lang="hu-HU" dirty="0"/>
              <a:t>Zárt Facebook csoport;</a:t>
            </a:r>
          </a:p>
          <a:p>
            <a:r>
              <a:rPr lang="hu-HU" dirty="0"/>
              <a:t>Honlap.</a:t>
            </a:r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140E5435-BC11-4F20-B518-B3BB5C96D38D}"/>
              </a:ext>
            </a:extLst>
          </p:cNvPr>
          <p:cNvSpPr/>
          <p:nvPr/>
        </p:nvSpPr>
        <p:spPr>
          <a:xfrm>
            <a:off x="4190999" y="2152650"/>
            <a:ext cx="4410075" cy="1600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ÓVODA </a:t>
            </a:r>
          </a:p>
          <a:p>
            <a:pPr algn="ctr"/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</a:t>
            </a:r>
          </a:p>
          <a:p>
            <a:pPr algn="ctr"/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CSALÁD</a:t>
            </a:r>
          </a:p>
        </p:txBody>
      </p:sp>
    </p:spTree>
    <p:extLst>
      <p:ext uri="{BB962C8B-B14F-4D97-AF65-F5344CB8AC3E}">
        <p14:creationId xmlns:p14="http://schemas.microsoft.com/office/powerpoint/2010/main" val="356668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541815" y="102850"/>
            <a:ext cx="3038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Napirend</a:t>
            </a: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886700" y="351294"/>
            <a:ext cx="4305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Óvodai nyitva tartás:</a:t>
            </a:r>
          </a:p>
          <a:p>
            <a:r>
              <a:rPr lang="hu-H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</a:p>
          <a:p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6.30-17.30</a:t>
            </a:r>
          </a:p>
          <a:p>
            <a:endParaRPr lang="hu-HU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Délutáni ügyelet: 17-17.30.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809750" y="3944422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997486" y="3721329"/>
            <a:ext cx="385762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Étkezés:</a:t>
            </a:r>
          </a:p>
          <a:p>
            <a:endParaRPr lang="hu-H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Naponta háromszori étkezés;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Diétás étkezés lehetősége (szakorvosi igazolás);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XIII. Kerületi Önkormányzat ingyenes biztosítja minden óvodás gyermek számára a mindennapos fogyasztáshoz a gyümölcsöt és zöldséget. </a:t>
            </a:r>
          </a:p>
        </p:txBody>
      </p:sp>
      <p:graphicFrame>
        <p:nvGraphicFramePr>
          <p:cNvPr id="5" name="Objektum 4">
            <a:extLst>
              <a:ext uri="{FF2B5EF4-FFF2-40B4-BE49-F238E27FC236}">
                <a16:creationId xmlns:a16="http://schemas.microsoft.com/office/drawing/2014/main" id="{489AE119-EB8D-4E1C-AB1B-61AA3C5218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720215"/>
              </p:ext>
            </p:extLst>
          </p:nvPr>
        </p:nvGraphicFramePr>
        <p:xfrm>
          <a:off x="1652668" y="602238"/>
          <a:ext cx="4902308" cy="637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828890" imgH="7594053" progId="Word.Document.12">
                  <p:embed/>
                </p:oleObj>
              </mc:Choice>
              <mc:Fallback>
                <p:oleObj name="Document" r:id="rId2" imgW="5828890" imgH="75940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52668" y="602238"/>
                        <a:ext cx="4902308" cy="6376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Kép 2">
            <a:extLst>
              <a:ext uri="{FF2B5EF4-FFF2-40B4-BE49-F238E27FC236}">
                <a16:creationId xmlns:a16="http://schemas.microsoft.com/office/drawing/2014/main" id="{695556A7-33E9-4B30-AE1F-92BC08391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279" y="1661605"/>
            <a:ext cx="4692157" cy="2873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154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65694" y="376152"/>
            <a:ext cx="7088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FOGLALKOZÁSOK DÉLELŐTT A CSOPORTOKBAN</a:t>
            </a:r>
          </a:p>
        </p:txBody>
      </p:sp>
      <p:pic>
        <p:nvPicPr>
          <p:cNvPr id="3" name="Kép 2" descr="Képtalálat a következőre: „ÉNEK-ZENE”">
            <a:hlinkClick r:id="rId2" tgtFrame="&quot;_blank&quot;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r="18305"/>
          <a:stretch/>
        </p:blipFill>
        <p:spPr bwMode="auto">
          <a:xfrm rot="20779387">
            <a:off x="519098" y="1663041"/>
            <a:ext cx="3956050" cy="2256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Kép 3" descr="Képtalálat a következőre: „mese-vers”">
            <a:hlinkClick r:id="rId4" tgtFrame="&quot;_blank&quot;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0487" b="8240"/>
          <a:stretch/>
        </p:blipFill>
        <p:spPr bwMode="auto">
          <a:xfrm>
            <a:off x="4664924" y="1426693"/>
            <a:ext cx="3656330" cy="2066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 descr="Képtalálat a következőre: „matematika”">
            <a:hlinkClick r:id="rId6" tgtFrame="&quot;_blank&quot;"/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/>
          <a:stretch/>
        </p:blipFill>
        <p:spPr bwMode="auto">
          <a:xfrm rot="1461599">
            <a:off x="9000138" y="1054242"/>
            <a:ext cx="2247900" cy="2571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 descr="Kapcsolódó kép">
            <a:hlinkClick r:id="rId8" tgtFrame="&quot;_blank&quot;"/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6"/>
          <a:stretch/>
        </p:blipFill>
        <p:spPr bwMode="auto">
          <a:xfrm rot="1002870">
            <a:off x="1223344" y="4254864"/>
            <a:ext cx="3386455" cy="1951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Kép 6" descr="Képtalálat a következőre: „testnevelés rajz”">
            <a:hlinkClick r:id="rId10" tgtFrame="&quot;_blank&quot;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1" y="4037628"/>
            <a:ext cx="2674620" cy="223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Képtalálat a következőre: „környezetismeret”">
            <a:hlinkClick r:id="rId12" tgtFrame="&quot;_blank&quot;"/>
          </p:cNvPr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12028" r="27902" b="7386"/>
          <a:stretch/>
        </p:blipFill>
        <p:spPr bwMode="auto">
          <a:xfrm>
            <a:off x="8548982" y="3996433"/>
            <a:ext cx="2653030" cy="2263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zövegdoboz 8"/>
          <p:cNvSpPr txBox="1"/>
          <p:nvPr/>
        </p:nvSpPr>
        <p:spPr>
          <a:xfrm rot="20890820">
            <a:off x="700097" y="1101166"/>
            <a:ext cx="3927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/>
              <a:t>Ének, zene, énekes játék, gyermektánc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4609564" y="3352134"/>
            <a:ext cx="388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Mese, vers, anyanyelvi játékok</a:t>
            </a:r>
          </a:p>
        </p:txBody>
      </p:sp>
      <p:sp>
        <p:nvSpPr>
          <p:cNvPr id="11" name="Szövegdoboz 10"/>
          <p:cNvSpPr txBox="1"/>
          <p:nvPr/>
        </p:nvSpPr>
        <p:spPr>
          <a:xfrm rot="1271237">
            <a:off x="8288068" y="3465284"/>
            <a:ext cx="317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Matematikai tapasztalatok</a:t>
            </a:r>
          </a:p>
        </p:txBody>
      </p:sp>
      <p:sp>
        <p:nvSpPr>
          <p:cNvPr id="12" name="Szövegdoboz 11"/>
          <p:cNvSpPr txBox="1"/>
          <p:nvPr/>
        </p:nvSpPr>
        <p:spPr>
          <a:xfrm rot="969163">
            <a:off x="944634" y="6064472"/>
            <a:ext cx="3049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Rajzolás, festés, mintázás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4837202" y="6249138"/>
            <a:ext cx="303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Mindennapos mozgás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8092608" y="6260208"/>
            <a:ext cx="370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Környező világ megismerése</a:t>
            </a:r>
          </a:p>
        </p:txBody>
      </p:sp>
    </p:spTree>
    <p:extLst>
      <p:ext uri="{BB962C8B-B14F-4D97-AF65-F5344CB8AC3E}">
        <p14:creationId xmlns:p14="http://schemas.microsoft.com/office/powerpoint/2010/main" val="3780538065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1311</TotalTime>
  <Words>693</Words>
  <Application>Microsoft Office PowerPoint</Application>
  <PresentationFormat>Szélesvásznú</PresentationFormat>
  <Paragraphs>148</Paragraphs>
  <Slides>14</Slides>
  <Notes>0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Szálak</vt:lpstr>
      <vt:lpstr>Document</vt:lpstr>
      <vt:lpstr>„Csináljon bármit, ami nyitogatja szemét és eszét, szaporítja tapasztalatait.  Ő azt hiszi, csak játszik. De mi már tudjuk, mire megy a játék. Arra, hogy e világban otthonosan mozgó, eleven eszű és tevékeny ember váljék belőle.”                                                                                                          Varga Domokos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„Csináljon bármit, ami nyitogatja szemét és eszét, szaporítja tapasztalatait.  Ő azt hiszi, csak játszik. De mi már tudjuk, mire megy a játék. Arra, hogy e világban otthonosan mozgó, eleven eszű és tevékeny ember váljék belőle.”                                                                                                          Varga Domokos</dc:title>
  <dc:creator>Daruka Ilona</dc:creator>
  <cp:lastModifiedBy>Daruka Ilona</cp:lastModifiedBy>
  <cp:revision>14</cp:revision>
  <dcterms:created xsi:type="dcterms:W3CDTF">2017-03-23T11:42:48Z</dcterms:created>
  <dcterms:modified xsi:type="dcterms:W3CDTF">2021-02-23T06:56:30Z</dcterms:modified>
</cp:coreProperties>
</file>