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7" r:id="rId5"/>
    <p:sldId id="265" r:id="rId6"/>
    <p:sldId id="267" r:id="rId7"/>
    <p:sldId id="268" r:id="rId8"/>
    <p:sldId id="258" r:id="rId9"/>
    <p:sldId id="269" r:id="rId10"/>
    <p:sldId id="270" r:id="rId11"/>
    <p:sldId id="271" r:id="rId12"/>
    <p:sldId id="281" r:id="rId13"/>
    <p:sldId id="272" r:id="rId14"/>
    <p:sldId id="280" r:id="rId15"/>
    <p:sldId id="273" r:id="rId16"/>
    <p:sldId id="274" r:id="rId17"/>
    <p:sldId id="275" r:id="rId18"/>
    <p:sldId id="279" r:id="rId19"/>
    <p:sldId id="276" r:id="rId20"/>
    <p:sldId id="277" r:id="rId21"/>
    <p:sldId id="278" r:id="rId22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47" autoAdjust="0"/>
  </p:normalViewPr>
  <p:slideViewPr>
    <p:cSldViewPr>
      <p:cViewPr varScale="1">
        <p:scale>
          <a:sx n="87" d="100"/>
          <a:sy n="87" d="100"/>
        </p:scale>
        <p:origin x="9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4C2E5D-7661-4403-8725-244478237C24}" type="datetime1">
              <a:rPr lang="hu-HU" smtClean="0"/>
              <a:t>2019. 04. 16.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2A92E24-BD22-4E7E-853D-339F144FADF7}" type="datetime1">
              <a:rPr lang="hu-HU" smtClean="0"/>
              <a:t>2019. 04. 16.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dirty="0"/>
              <a:t>Mintaszöveg szerkesztése</a:t>
            </a:r>
          </a:p>
          <a:p>
            <a:pPr lvl="1" rtl="0"/>
            <a:r>
              <a:rPr lang="hu-HU" dirty="0"/>
              <a:t>Második szint</a:t>
            </a:r>
          </a:p>
          <a:p>
            <a:pPr lvl="2" rtl="0"/>
            <a:r>
              <a:rPr lang="hu-HU" dirty="0"/>
              <a:t>Harmadik szint</a:t>
            </a:r>
          </a:p>
          <a:p>
            <a:pPr lvl="3" rtl="0"/>
            <a:r>
              <a:rPr lang="hu-HU" dirty="0"/>
              <a:t>Negyedik szint</a:t>
            </a:r>
          </a:p>
          <a:p>
            <a:pPr lvl="4" rtl="0"/>
            <a:r>
              <a:rPr lang="hu-HU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6888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u-HU" smtClean="0"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7561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u-HU" smtClean="0"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111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u" dirty="0"/>
              <a:t>MEGJEGYZÉS: A dián szereplő képek módosításához jelölje ki, majd törölje a képet. Ezután kattintson a Kép beszúrása ikonra a helyőrzőben a saját képe beszúrásához.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u" dirty="0"/>
              <a:t>MEGJEGYZÉS: A dián szereplő képek módosításához jelölje ki, majd törölje a képet. Ezután kattintson a Kép beszúrása ikonra a helyőrzőben a saját képe beszúrásához.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u" dirty="0"/>
              <a:t>MEGJEGYZÉS: A dián szereplő képek módosításához jelölje ki, majd törölje a képet. Ezután kattintson a Kép beszúrása ikonra a helyőrzőben a saját képe beszúrásához.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5651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2623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u-HU" smtClean="0"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1969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u-HU" smtClean="0"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5913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4272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ét kép képaláírások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7" name="Szabadkézi sokszög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dirty="0"/>
          </a:p>
        </p:txBody>
      </p:sp>
      <p:sp>
        <p:nvSpPr>
          <p:cNvPr id="15" name="Kép helyőrzője 14" descr="Üres helyőrző kép hozzáadásához. Kattintson a helyőrzőre, és jelölje ki a hozzáadni kívánt képet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18" name="Szabadkézi sokszög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dirty="0"/>
          </a:p>
        </p:txBody>
      </p:sp>
      <p:sp>
        <p:nvSpPr>
          <p:cNvPr id="19" name="Kép helyőrzője 18" descr="Üres helyőrző kép hozzáadásához. Kattintson a helyőrzőre, és jelölje ki a hozzáadni kívánt képet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20" name="Szöveg helye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árom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hu-HU" dirty="0"/>
              <a:t>Mintacím stílusának szerkesztése</a:t>
            </a:r>
          </a:p>
        </p:txBody>
      </p:sp>
      <p:sp>
        <p:nvSpPr>
          <p:cNvPr id="7" name="Szabadkézi sokszög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dirty="0"/>
          </a:p>
        </p:txBody>
      </p:sp>
      <p:sp>
        <p:nvSpPr>
          <p:cNvPr id="15" name="Kép helyőrzője 14" descr="Üres helyőrző kép hozzáadásához. Kattintson a helyőrzőre, és jelölje ki a hozzáadni kívánt képet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18" name="Szabadkézi sokszög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dirty="0"/>
          </a:p>
        </p:txBody>
      </p:sp>
      <p:sp>
        <p:nvSpPr>
          <p:cNvPr id="19" name="Kép helyőrzője 18" descr="Üres helyőrző kép hozzáadásához. Kattintson a helyőrzőre, és jelölje ki a hozzáadni kívánt képet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12" name="Szabadkézi sokszög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dirty="0"/>
          </a:p>
        </p:txBody>
      </p:sp>
      <p:sp>
        <p:nvSpPr>
          <p:cNvPr id="13" name="Kép helyőrzője 12" descr="Üres helyőrző kép hozzáadásához. Kattintson a helyőrzőre, és jelölje ki a hozzáadni kívánt képet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Öt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8" name="Szabadkézi sokszög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dirty="0"/>
          </a:p>
        </p:txBody>
      </p:sp>
      <p:sp>
        <p:nvSpPr>
          <p:cNvPr id="9" name="Kép helyőrzője 8" descr="Üres helyőrző kép hozzáadásához. Kattintson a helyőrzőre, és jelölje ki a hozzáadni kívánt képet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10" name="Szabadkézi sokszög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dirty="0"/>
          </a:p>
        </p:txBody>
      </p:sp>
      <p:sp>
        <p:nvSpPr>
          <p:cNvPr id="11" name="Kép helyőrzője 10" descr="Üres helyőrző kép hozzáadásához. Kattintson a helyőrzőre, és jelölje ki a hozzáadni kívánt képet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12" name="Szabadkézi sokszög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dirty="0"/>
          </a:p>
        </p:txBody>
      </p:sp>
      <p:sp>
        <p:nvSpPr>
          <p:cNvPr id="13" name="Kép helyőrzője 12" descr="Üres helyőrző kép hozzáadásához. Kattintson a helyőrzőre, és jelölje ki a hozzáadni kívánt képet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14" name="Szabadkézi sokszög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dirty="0"/>
          </a:p>
        </p:txBody>
      </p:sp>
      <p:sp>
        <p:nvSpPr>
          <p:cNvPr id="15" name="Kép helyőrzője 14" descr="Üres helyőrző kép hozzáadásához. Kattintson a helyőrzőre, és jelölje ki a hozzáadni kívánt képet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20" name="Szabadkézi sokszög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dirty="0"/>
          </a:p>
        </p:txBody>
      </p:sp>
      <p:sp>
        <p:nvSpPr>
          <p:cNvPr id="21" name="Kép helyőrzője 20" descr="Üres helyőrző kép hozzáadásához. Kattintson a helyőrzőre, és jelölje ki a hozzáadni kívánt képet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40CC6B-2F90-432C-95EF-CC12257FCD5C}" type="datetime1">
              <a:rPr lang="hu-HU" smtClean="0"/>
              <a:t>2019. 04. 16.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9EBBA2-1908-40B5-83CB-9621CC39D6E6}" type="datetime1">
              <a:rPr lang="hu-HU" smtClean="0"/>
              <a:t>2019. 04. 16.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dirty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845EC2-084B-4119-ADE0-91C3C310B386}" type="datetime1">
              <a:rPr lang="hu-HU" smtClean="0"/>
              <a:t>2019. 04. 16.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hu-HU" dirty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484201-DA77-40B0-999F-CEC2B241B2E9}" type="datetime1">
              <a:rPr lang="hu-HU" noProof="0" smtClean="0"/>
              <a:t>2019. 04. 16.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FF0F38-342B-4869-AF52-85ECE740994B}" type="datetime1">
              <a:rPr lang="hu-HU" noProof="0" smtClean="0"/>
              <a:t>2019. 04. 16.</a:t>
            </a:fld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4B1593-11B5-4CB5-88EC-5890192B40BC}" type="datetime1">
              <a:rPr lang="hu-HU" smtClean="0"/>
              <a:t>2019. 04. 16.</a:t>
            </a:fld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1FCDB9-ECD4-4D3A-A163-F799B6865D12}" type="datetime1">
              <a:rPr lang="hu-HU" noProof="0" smtClean="0"/>
              <a:t>2019. 04. 16.</a:t>
            </a:fld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86C30D-0040-43C1-BC3D-6606FB3844D4}" type="datetime1">
              <a:rPr lang="hu-HU" noProof="0" smtClean="0"/>
              <a:t>2019. 04. 16.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abadkézi sokszög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2" name="Kép helyőrzője 11" descr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097C66-F58A-4023-B77A-4AA08493BE58}" type="datetime1">
              <a:rPr lang="hu-HU" smtClean="0"/>
              <a:t>2019. 04. 16.</a:t>
            </a:fld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000">
        <p:fade/>
      </p:transition>
    </mc:Choice>
    <mc:Fallback xmlns="">
      <p:transition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dirty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dirty="0"/>
              <a:t>Mintaszöveg szerkesztése</a:t>
            </a:r>
          </a:p>
          <a:p>
            <a:pPr lvl="1" rtl="0"/>
            <a:r>
              <a:rPr lang="hu-HU" dirty="0"/>
              <a:t>Második szint</a:t>
            </a:r>
          </a:p>
          <a:p>
            <a:pPr lvl="2" rtl="0"/>
            <a:r>
              <a:rPr lang="hu-HU" dirty="0"/>
              <a:t>Harmadik szint</a:t>
            </a:r>
          </a:p>
          <a:p>
            <a:pPr lvl="3" rtl="0"/>
            <a:r>
              <a:rPr lang="hu-HU" dirty="0"/>
              <a:t>Negyedik szint</a:t>
            </a:r>
          </a:p>
          <a:p>
            <a:pPr lvl="4" rtl="0"/>
            <a:r>
              <a:rPr lang="hu-HU" dirty="0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9107078-A28E-4380-920C-D63ECD1FC1BE}" type="datetime1">
              <a:rPr lang="hu-HU" smtClean="0"/>
              <a:t>2019. 04. 16.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p14:dur="250" advTm="7000">
        <p:fade/>
      </p:transition>
    </mc:Choice>
    <mc:Fallback xmlns="">
      <p:transition advTm="7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70856" y="941930"/>
            <a:ext cx="9650288" cy="1828800"/>
          </a:xfrm>
        </p:spPr>
        <p:txBody>
          <a:bodyPr rtlCol="0">
            <a:normAutofit/>
          </a:bodyPr>
          <a:lstStyle/>
          <a:p>
            <a:pPr rtl="0"/>
            <a:r>
              <a:rPr lang="hu-HU" sz="2700" dirty="0"/>
              <a:t>Budapest Főváros XIII. kerületi Önkormányzat Egyesített Óvoda</a:t>
            </a:r>
            <a:r>
              <a:rPr lang="hu-HU" dirty="0"/>
              <a:t> 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039121" y="2313530"/>
            <a:ext cx="7086600" cy="914400"/>
          </a:xfrm>
        </p:spPr>
        <p:txBody>
          <a:bodyPr rtlCol="0">
            <a:normAutofit/>
          </a:bodyPr>
          <a:lstStyle/>
          <a:p>
            <a:pPr algn="ctr"/>
            <a:r>
              <a:rPr lang="hu-HU" sz="3600" dirty="0"/>
              <a:t>                      Angyalkert Tagóvodája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6E0AB42-0698-470E-A2BA-D1A92AD3E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6632"/>
            <a:ext cx="1728192" cy="1650597"/>
          </a:xfrm>
          <a:prstGeom prst="rect">
            <a:avLst/>
          </a:prstGeom>
        </p:spPr>
      </p:pic>
      <p:pic>
        <p:nvPicPr>
          <p:cNvPr id="8" name="Ábra 7">
            <a:extLst>
              <a:ext uri="{FF2B5EF4-FFF2-40B4-BE49-F238E27FC236}">
                <a16:creationId xmlns:a16="http://schemas.microsoft.com/office/drawing/2014/main" id="{08733322-0A48-4A2B-8D05-E4C3EB97C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9306" y="2060848"/>
            <a:ext cx="5326415" cy="75334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>
        <p14:ferris dir="l"/>
      </p:transition>
    </mc:Choice>
    <mc:Fallback xmlns="">
      <p:transition spd="slow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1664" y="392029"/>
            <a:ext cx="7315200" cy="5882951"/>
          </a:xfrm>
        </p:spPr>
        <p:txBody>
          <a:bodyPr rtlCol="0" anchor="t"/>
          <a:lstStyle/>
          <a:p>
            <a:pPr rtl="0"/>
            <a:r>
              <a:rPr lang="hu-HU" u="sng" dirty="0"/>
              <a:t>Nyitvatartási idő, napirend:</a:t>
            </a:r>
            <a:br>
              <a:rPr lang="hu-HU" u="sng" dirty="0"/>
            </a:br>
            <a:br>
              <a:rPr lang="hu-HU" dirty="0"/>
            </a:br>
            <a:r>
              <a:rPr lang="hu-HU" sz="3200" dirty="0"/>
              <a:t>Óvodánk </a:t>
            </a:r>
            <a:r>
              <a:rPr lang="hu-HU" sz="3200" b="1" dirty="0"/>
              <a:t>06.30-17.30</a:t>
            </a:r>
            <a:r>
              <a:rPr lang="hu-HU" sz="3200" dirty="0"/>
              <a:t>-ig tart nyitva, ez idő alatt minden esetben óvodapedagógusok látják el a gyermekek felügyeletét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066B9C0-C96E-4D4E-ACA7-8D530C2B3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440" y="1196752"/>
            <a:ext cx="9073008" cy="5256583"/>
          </a:xfrm>
        </p:spPr>
        <p:txBody>
          <a:bodyPr>
            <a:normAutofit/>
          </a:bodyPr>
          <a:lstStyle/>
          <a:p>
            <a:r>
              <a:rPr lang="hu-HU" b="1" dirty="0"/>
              <a:t>                                             </a:t>
            </a:r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7E5B8C-7260-4366-BF7F-3C643835C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591344"/>
          </a:xfrm>
        </p:spPr>
        <p:txBody>
          <a:bodyPr>
            <a:normAutofit fontScale="90000"/>
          </a:bodyPr>
          <a:lstStyle/>
          <a:p>
            <a:r>
              <a:rPr lang="hu-HU" dirty="0"/>
              <a:t>       Napirendünk: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EA5DDB7-8E77-4B86-B563-715D66E83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344" y="1124744"/>
            <a:ext cx="11809312" cy="5616624"/>
          </a:xfrm>
          <a:noFill/>
        </p:spPr>
        <p:txBody>
          <a:bodyPr anchor="ctr" anchorCtr="0">
            <a:normAutofit fontScale="92500" lnSpcReduction="20000"/>
          </a:bodyPr>
          <a:lstStyle/>
          <a:p>
            <a:r>
              <a:rPr lang="hu-HU" b="1" dirty="0">
                <a:effectLst>
                  <a:glow rad="165100">
                    <a:schemeClr val="bg1">
                      <a:alpha val="62000"/>
                    </a:schemeClr>
                  </a:glow>
                </a:effectLst>
              </a:rPr>
              <a:t>06.30-07.00</a:t>
            </a:r>
            <a:r>
              <a:rPr lang="hu-HU" dirty="0">
                <a:effectLst>
                  <a:glow rad="165100">
                    <a:schemeClr val="bg1">
                      <a:alpha val="62000"/>
                    </a:schemeClr>
                  </a:glow>
                </a:effectLst>
              </a:rPr>
              <a:t>: </a:t>
            </a:r>
            <a:r>
              <a:rPr lang="hu-HU" b="1" dirty="0">
                <a:effectLst>
                  <a:glow rad="165100">
                    <a:schemeClr val="bg1">
                      <a:alpha val="62000"/>
                    </a:schemeClr>
                  </a:glow>
                </a:effectLst>
              </a:rPr>
              <a:t>Gyülekezés, játék az ügyeletes csoportban</a:t>
            </a:r>
          </a:p>
          <a:p>
            <a:r>
              <a:rPr lang="hu-HU" b="1" dirty="0">
                <a:effectLst>
                  <a:glow rad="165100">
                    <a:schemeClr val="bg1">
                      <a:alpha val="62000"/>
                    </a:schemeClr>
                  </a:glow>
                </a:effectLst>
              </a:rPr>
              <a:t>07.00-10.00</a:t>
            </a:r>
            <a:r>
              <a:rPr lang="hu-HU" dirty="0">
                <a:effectLst>
                  <a:glow rad="165100">
                    <a:schemeClr val="bg1">
                      <a:alpha val="62000"/>
                    </a:schemeClr>
                  </a:glow>
                </a:effectLst>
              </a:rPr>
              <a:t>: </a:t>
            </a:r>
            <a:r>
              <a:rPr lang="hu-HU" b="1" dirty="0">
                <a:effectLst>
                  <a:glow rad="165100">
                    <a:schemeClr val="bg1">
                      <a:alpha val="62000"/>
                    </a:schemeClr>
                  </a:glow>
                </a:effectLst>
              </a:rPr>
              <a:t>Játék, egyéb szabadon választott tevékenység a saját csoportban </a:t>
            </a:r>
          </a:p>
          <a:p>
            <a:r>
              <a:rPr lang="hu-HU" dirty="0">
                <a:effectLst>
                  <a:glow rad="165100">
                    <a:schemeClr val="bg1">
                      <a:alpha val="62000"/>
                    </a:schemeClr>
                  </a:glow>
                </a:effectLst>
              </a:rPr>
              <a:t>                          Közben:-játékba ágyazott irányított tapasztalatszerzés</a:t>
            </a:r>
          </a:p>
          <a:p>
            <a:r>
              <a:rPr lang="hu-HU" dirty="0">
                <a:effectLst>
                  <a:glow rad="165100">
                    <a:schemeClr val="bg1">
                      <a:alpha val="62000"/>
                    </a:schemeClr>
                  </a:glow>
                </a:effectLst>
              </a:rPr>
              <a:t>                                        -</a:t>
            </a:r>
            <a:r>
              <a:rPr lang="hu-HU" b="1" dirty="0">
                <a:effectLst>
                  <a:glow rad="165100">
                    <a:schemeClr val="bg1">
                      <a:alpha val="62000"/>
                    </a:schemeClr>
                  </a:glow>
                </a:effectLst>
              </a:rPr>
              <a:t>08.00-09.00: folyamatos reggeli étkezés</a:t>
            </a:r>
          </a:p>
          <a:p>
            <a:r>
              <a:rPr lang="hu-HU" dirty="0">
                <a:effectLst>
                  <a:glow rad="165100">
                    <a:schemeClr val="bg1">
                      <a:alpha val="62000"/>
                    </a:schemeClr>
                  </a:glow>
                </a:effectLst>
              </a:rPr>
              <a:t>                                        -külön foglalkozások</a:t>
            </a:r>
          </a:p>
          <a:p>
            <a:r>
              <a:rPr lang="hu-HU" dirty="0">
                <a:effectLst>
                  <a:glow rad="165100">
                    <a:schemeClr val="bg1">
                      <a:alpha val="62000"/>
                    </a:schemeClr>
                  </a:glow>
                </a:effectLst>
              </a:rPr>
              <a:t>                                        -mindennapi szervezett mozgástevékenység</a:t>
            </a:r>
          </a:p>
          <a:p>
            <a:r>
              <a:rPr lang="hu-HU" b="1" dirty="0">
                <a:effectLst>
                  <a:glow rad="152400">
                    <a:schemeClr val="bg1">
                      <a:alpha val="68000"/>
                    </a:schemeClr>
                  </a:glow>
                </a:effectLst>
              </a:rPr>
              <a:t>10.00-11.30: Udvari játék, séta, levegőzés</a:t>
            </a:r>
          </a:p>
          <a:p>
            <a:r>
              <a:rPr lang="hu-HU" b="1" dirty="0">
                <a:effectLst>
                  <a:glow rad="152400">
                    <a:schemeClr val="bg1">
                      <a:alpha val="68000"/>
                    </a:schemeClr>
                  </a:glow>
                </a:effectLst>
              </a:rPr>
              <a:t>11.30-12.30: Készülődés az ebédhez, ebéd, fogmosás</a:t>
            </a:r>
          </a:p>
          <a:p>
            <a:r>
              <a:rPr lang="hu-HU" b="1" dirty="0">
                <a:effectLst>
                  <a:glow rad="152400">
                    <a:schemeClr val="bg1">
                      <a:alpha val="68000"/>
                    </a:schemeClr>
                  </a:glow>
                </a:effectLst>
              </a:rPr>
              <a:t>12.30-15.00: Pihenés</a:t>
            </a:r>
          </a:p>
          <a:p>
            <a:r>
              <a:rPr lang="hu-HU" b="1" dirty="0">
                <a:effectLst>
                  <a:glow rad="152400">
                    <a:schemeClr val="bg1">
                      <a:alpha val="68000"/>
                    </a:schemeClr>
                  </a:glow>
                </a:effectLst>
              </a:rPr>
              <a:t>15.00-15.30: Testápolás, uzsonna</a:t>
            </a:r>
          </a:p>
          <a:p>
            <a:r>
              <a:rPr lang="hu-HU" b="1" dirty="0">
                <a:effectLst>
                  <a:glow rad="152400">
                    <a:schemeClr val="bg1">
                      <a:alpha val="68000"/>
                    </a:schemeClr>
                  </a:glow>
                </a:effectLst>
              </a:rPr>
              <a:t>15.30-16.30:Játék, egyéb szabadon választott tevékenység a saját csoportban </a:t>
            </a:r>
          </a:p>
          <a:p>
            <a:r>
              <a:rPr lang="hu-HU" b="1" dirty="0">
                <a:effectLst>
                  <a:glow rad="152400">
                    <a:schemeClr val="bg1">
                      <a:alpha val="68000"/>
                    </a:schemeClr>
                  </a:glow>
                </a:effectLst>
              </a:rPr>
              <a:t>16.30-17.30:Játék az ügyeletes csoportban</a:t>
            </a:r>
          </a:p>
          <a:p>
            <a:endParaRPr lang="hu-HU" b="1" dirty="0"/>
          </a:p>
          <a:p>
            <a:r>
              <a:rPr lang="hu-HU" dirty="0"/>
              <a:t>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0670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>
        <p:fade/>
      </p:transition>
    </mc:Choice>
    <mc:Fallback xmlns="">
      <p:transition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52AE1E8-95A4-405E-9475-2E65D1DD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404664"/>
            <a:ext cx="7315200" cy="1828800"/>
          </a:xfrm>
        </p:spPr>
        <p:txBody>
          <a:bodyPr/>
          <a:lstStyle/>
          <a:p>
            <a:pPr algn="ctr"/>
            <a:r>
              <a:rPr lang="hu-HU" dirty="0"/>
              <a:t>Étkezés</a:t>
            </a:r>
            <a:br>
              <a:rPr lang="hu-HU" dirty="0"/>
            </a:br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5DF2878-4B23-4288-8371-E7D98A509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8904" y="2327795"/>
            <a:ext cx="6192688" cy="201622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Napi háromszori étkezés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Diétás étkezés lehetőségének biztosítása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Mindennapi gyümölcsfogyasztás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pPr rtl="0"/>
            <a:r>
              <a:rPr lang="hu-HU" dirty="0"/>
              <a:t>Óvoda – család kapcsolata: 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23998" y="1700808"/>
            <a:ext cx="8748466" cy="4104456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hu-HU" sz="2400" b="1" dirty="0">
                <a:latin typeface="+mj-lt"/>
              </a:rPr>
              <a:t>Szülői értekezlet </a:t>
            </a:r>
            <a:r>
              <a:rPr lang="hu-HU" sz="2400" dirty="0">
                <a:latin typeface="+mj-lt"/>
              </a:rPr>
              <a:t>évente két alkalommal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hu-HU" sz="2400" b="1" dirty="0">
                <a:latin typeface="+mj-lt"/>
              </a:rPr>
              <a:t>Fogadó óra </a:t>
            </a:r>
            <a:r>
              <a:rPr lang="hu-HU" sz="2400" dirty="0">
                <a:latin typeface="+mj-lt"/>
              </a:rPr>
              <a:t>évente két alkalommal ill.igény szerint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hu-HU" sz="2400" b="1" dirty="0">
                <a:latin typeface="+mj-lt"/>
              </a:rPr>
              <a:t>Családlátogatás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hu-HU" sz="2400" b="1" dirty="0">
                <a:latin typeface="+mj-lt"/>
              </a:rPr>
              <a:t>Nyílt napok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hu-HU" sz="2400" b="1" dirty="0">
                <a:latin typeface="+mj-lt"/>
              </a:rPr>
              <a:t>Közös ünnepek </a:t>
            </a:r>
            <a:r>
              <a:rPr lang="hu-HU" sz="2400" dirty="0">
                <a:latin typeface="+mj-lt"/>
              </a:rPr>
              <a:t>(szüreti Zenekuckó, karácsonyi teadélután, húsvéti készülődés, gyermeknap)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hu-HU" sz="2400" b="1" dirty="0">
                <a:latin typeface="+mj-lt"/>
              </a:rPr>
              <a:t>Játszódélutánok</a:t>
            </a:r>
            <a:r>
              <a:rPr lang="hu-HU" sz="2400" dirty="0">
                <a:latin typeface="+mj-lt"/>
              </a:rPr>
              <a:t> – </a:t>
            </a:r>
            <a:r>
              <a:rPr lang="hu-HU" sz="2400" b="1" dirty="0">
                <a:latin typeface="+mj-lt"/>
              </a:rPr>
              <a:t>„Angyalműhely” </a:t>
            </a:r>
            <a:r>
              <a:rPr lang="hu-HU" sz="2400" dirty="0">
                <a:latin typeface="+mj-lt"/>
              </a:rPr>
              <a:t>havi rendszerességgel</a:t>
            </a:r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0000">
        <p:fade/>
      </p:transition>
    </mc:Choice>
    <mc:Fallback>
      <p:transition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01BE5C-AB30-4341-BE92-5E296ACA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127" y="11128"/>
            <a:ext cx="8532440" cy="1828800"/>
          </a:xfrm>
        </p:spPr>
        <p:txBody>
          <a:bodyPr anchor="ctr"/>
          <a:lstStyle/>
          <a:p>
            <a:r>
              <a:rPr lang="hu-HU" dirty="0"/>
              <a:t>Az óvoda ünnepei, hagyományai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D105B95-444B-4432-BD41-9BF6C0A30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1744" y="1484784"/>
            <a:ext cx="6782544" cy="4032448"/>
          </a:xfrm>
        </p:spPr>
        <p:txBody>
          <a:bodyPr>
            <a:normAutofit fontScale="32500" lnSpcReduction="2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5600" b="1" dirty="0"/>
              <a:t>Szüreti hét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5600" b="1" dirty="0"/>
              <a:t>Állatok Világnapja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5600" b="1" dirty="0"/>
              <a:t>Mikulás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5600" b="1" dirty="0"/>
              <a:t>Karácsony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5600" b="1" dirty="0"/>
              <a:t>Farsangi hét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5600" b="1" dirty="0"/>
              <a:t>Víz Világnapja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5600" b="1" dirty="0"/>
              <a:t>Húsvét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5600" b="1" dirty="0"/>
              <a:t>Anyák napja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5600" b="1" dirty="0"/>
              <a:t>Gyermeknap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5600" b="1" dirty="0"/>
              <a:t>Évzáró, ballagás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u-HU" sz="5600" b="1" dirty="0"/>
              <a:t>Kirándulás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24406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6E84E5CD-90C7-451B-9D00-EE78A20A7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400" y="365126"/>
            <a:ext cx="2395264" cy="1539874"/>
          </a:xfrm>
        </p:spPr>
        <p:txBody>
          <a:bodyPr anchor="ctr"/>
          <a:lstStyle/>
          <a:p>
            <a:pPr algn="ctr"/>
            <a:r>
              <a:rPr lang="hu-HU" b="1" dirty="0"/>
              <a:t>Ünnepek, hagyományok</a:t>
            </a:r>
          </a:p>
        </p:txBody>
      </p:sp>
      <p:pic>
        <p:nvPicPr>
          <p:cNvPr id="17" name="Kép helye 16">
            <a:extLst>
              <a:ext uri="{FF2B5EF4-FFF2-40B4-BE49-F238E27FC236}">
                <a16:creationId xmlns:a16="http://schemas.microsoft.com/office/drawing/2014/main" id="{9E57BA12-C0F1-4694-9699-5A302B82C7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421" b="12421"/>
          <a:stretch>
            <a:fillRect/>
          </a:stretch>
        </p:blipFill>
        <p:spPr/>
      </p:pic>
      <p:pic>
        <p:nvPicPr>
          <p:cNvPr id="11" name="Kép helye 10">
            <a:extLst>
              <a:ext uri="{FF2B5EF4-FFF2-40B4-BE49-F238E27FC236}">
                <a16:creationId xmlns:a16="http://schemas.microsoft.com/office/drawing/2014/main" id="{854E0CDB-55B6-498A-BCE7-A9E4D0ED984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1553" b="11553"/>
          <a:stretch>
            <a:fillRect/>
          </a:stretch>
        </p:blipFill>
        <p:spPr/>
      </p:pic>
      <p:pic>
        <p:nvPicPr>
          <p:cNvPr id="13" name="Kép helye 12">
            <a:extLst>
              <a:ext uri="{FF2B5EF4-FFF2-40B4-BE49-F238E27FC236}">
                <a16:creationId xmlns:a16="http://schemas.microsoft.com/office/drawing/2014/main" id="{FB1A26AA-AEE5-4631-AC8D-0F814B76F4E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11553" b="11553"/>
          <a:stretch>
            <a:fillRect/>
          </a:stretch>
        </p:blipFill>
        <p:spPr/>
      </p:pic>
      <p:pic>
        <p:nvPicPr>
          <p:cNvPr id="23" name="Kép helye 22">
            <a:extLst>
              <a:ext uri="{FF2B5EF4-FFF2-40B4-BE49-F238E27FC236}">
                <a16:creationId xmlns:a16="http://schemas.microsoft.com/office/drawing/2014/main" id="{A8C89611-5B74-4588-8E5D-32F8D149E59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/>
          <a:srcRect t="12398" b="12398"/>
          <a:stretch>
            <a:fillRect/>
          </a:stretch>
        </p:blipFill>
        <p:spPr/>
      </p:pic>
      <p:pic>
        <p:nvPicPr>
          <p:cNvPr id="21" name="Kép helye 20">
            <a:extLst>
              <a:ext uri="{FF2B5EF4-FFF2-40B4-BE49-F238E27FC236}">
                <a16:creationId xmlns:a16="http://schemas.microsoft.com/office/drawing/2014/main" id="{90BCDD4B-C4A9-419E-9D47-B867D72A6FE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/>
          <a:srcRect t="3213" b="32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659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5C107A-D0E8-4D52-BFD5-E5A2C30E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u-HU" sz="3600" dirty="0"/>
              <a:t>A Tagóvoda egyéb szolgáltatásai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1FD667C-B9D7-4552-95A9-515BC13C0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016" y="1268761"/>
            <a:ext cx="5544616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>
                <a:latin typeface="+mj-lt"/>
              </a:rPr>
              <a:t>Önköltséges szolgáltatások a középősök és nagycsoportosok számára:</a:t>
            </a:r>
          </a:p>
          <a:p>
            <a:r>
              <a:rPr lang="hu-HU" sz="2400" dirty="0">
                <a:latin typeface="+mj-lt"/>
              </a:rPr>
              <a:t>Kézműves foglalkozás</a:t>
            </a:r>
          </a:p>
          <a:p>
            <a:r>
              <a:rPr lang="hu-HU" sz="2400" dirty="0">
                <a:latin typeface="+mj-lt"/>
              </a:rPr>
              <a:t>Foci (Bozsik Akadémia)</a:t>
            </a:r>
          </a:p>
          <a:p>
            <a:r>
              <a:rPr lang="hu-HU" sz="2400" dirty="0">
                <a:latin typeface="+mj-lt"/>
              </a:rPr>
              <a:t>Angol nyelv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98F1539-C5AD-4A03-947B-BDD572063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1424" y="1828799"/>
            <a:ext cx="4211962" cy="3476625"/>
          </a:xfrm>
        </p:spPr>
        <p:txBody>
          <a:bodyPr>
            <a:normAutofit fontScale="92500"/>
          </a:bodyPr>
          <a:lstStyle/>
          <a:p>
            <a:r>
              <a:rPr lang="hu-HU" sz="2400" b="1" dirty="0">
                <a:latin typeface="+mj-lt"/>
              </a:rPr>
              <a:t>Térítésmentes szolgáltatások a nagy-, középső csoportos gyermekek számára: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Úszás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Hittan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Talajtorna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Francia nyelvű mozgásfejlesztés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Néptánc Tehetségműhely</a:t>
            </a:r>
            <a:endParaRPr lang="hu-HU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84F4DEF-33AD-45C6-A3D1-6B8A9C8DB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912" y="3861048"/>
            <a:ext cx="2976331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304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2D0EBF-7AE2-4E1D-90F7-28DC4E570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hu-HU" dirty="0"/>
              <a:t>Intézményünkben az </a:t>
            </a:r>
            <a:r>
              <a:rPr lang="hu-HU" b="1" dirty="0"/>
              <a:t>óvodai előjegyzés </a:t>
            </a:r>
            <a:r>
              <a:rPr lang="hu-HU" dirty="0"/>
              <a:t>időpontjai: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BD0518-50F0-449B-A900-95CDFD73D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556792"/>
            <a:ext cx="8280920" cy="39806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200" dirty="0">
                <a:latin typeface="+mj-lt"/>
              </a:rPr>
              <a:t>2019. </a:t>
            </a:r>
            <a:r>
              <a:rPr lang="hu-HU" sz="3200" b="1" dirty="0">
                <a:latin typeface="+mj-lt"/>
              </a:rPr>
              <a:t>április 23. </a:t>
            </a:r>
            <a:r>
              <a:rPr lang="hu-HU" sz="3200" dirty="0">
                <a:latin typeface="+mj-lt"/>
              </a:rPr>
              <a:t>kedd 7.00 – 18.00 óra</a:t>
            </a:r>
          </a:p>
          <a:p>
            <a:pPr marL="0" indent="0" algn="ctr">
              <a:buNone/>
            </a:pPr>
            <a:r>
              <a:rPr lang="hu-HU" sz="3200" dirty="0">
                <a:latin typeface="+mj-lt"/>
              </a:rPr>
              <a:t>2019. </a:t>
            </a:r>
            <a:r>
              <a:rPr lang="hu-HU" sz="3200" b="1" dirty="0">
                <a:latin typeface="+mj-lt"/>
              </a:rPr>
              <a:t>április 24. </a:t>
            </a:r>
            <a:r>
              <a:rPr lang="hu-HU" sz="3200" dirty="0">
                <a:latin typeface="+mj-lt"/>
              </a:rPr>
              <a:t>szerda 7.00 – 18.00 óra</a:t>
            </a:r>
          </a:p>
          <a:p>
            <a:pPr marL="0" indent="0" algn="ctr">
              <a:buNone/>
            </a:pPr>
            <a:r>
              <a:rPr lang="hu-HU" sz="3200" dirty="0">
                <a:latin typeface="+mj-lt"/>
              </a:rPr>
              <a:t>2019. </a:t>
            </a:r>
            <a:r>
              <a:rPr lang="hu-HU" sz="3200" b="1" dirty="0">
                <a:latin typeface="+mj-lt"/>
              </a:rPr>
              <a:t>április 25. </a:t>
            </a:r>
            <a:r>
              <a:rPr lang="hu-HU" sz="3200" dirty="0">
                <a:latin typeface="+mj-lt"/>
              </a:rPr>
              <a:t>csütörtök 13.00 – 18.00 óra</a:t>
            </a:r>
          </a:p>
          <a:p>
            <a:pPr marL="0" indent="0" algn="ctr">
              <a:buNone/>
            </a:pPr>
            <a:r>
              <a:rPr lang="hu-HU" sz="3200" dirty="0">
                <a:latin typeface="+mj-lt"/>
              </a:rPr>
              <a:t>2019. </a:t>
            </a:r>
            <a:r>
              <a:rPr lang="hu-HU" sz="3200" b="1" dirty="0">
                <a:latin typeface="+mj-lt"/>
              </a:rPr>
              <a:t>április 26. </a:t>
            </a:r>
            <a:r>
              <a:rPr lang="hu-HU" sz="3200" dirty="0">
                <a:latin typeface="+mj-lt"/>
              </a:rPr>
              <a:t>péntek 7.00 – 13.00 óra.</a:t>
            </a:r>
          </a:p>
          <a:p>
            <a:pPr marL="0" indent="0" algn="ctr">
              <a:buNone/>
            </a:pPr>
            <a:endParaRPr lang="hu-HU" sz="3200" dirty="0">
              <a:latin typeface="+mj-lt"/>
            </a:endParaRPr>
          </a:p>
          <a:p>
            <a:pPr marL="0" indent="0" algn="ctr">
              <a:buNone/>
            </a:pPr>
            <a:r>
              <a:rPr lang="hu-HU" sz="1800" dirty="0">
                <a:latin typeface="+mj-lt"/>
              </a:rPr>
              <a:t>A jelentkezéseket a kerületi lakóhelyük szerinti körzetes óvodában szükséges megtenniük.</a:t>
            </a:r>
            <a:endParaRPr lang="hu-HU" sz="2800" dirty="0">
              <a:latin typeface="+mj-lt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408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>
        <p:fade/>
      </p:transition>
    </mc:Choice>
    <mc:Fallback xmlns="">
      <p:transition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D631CDE5-074C-419A-8D3E-189BE4DF7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568" y="1412776"/>
            <a:ext cx="8458200" cy="1828800"/>
          </a:xfrm>
        </p:spPr>
        <p:txBody>
          <a:bodyPr>
            <a:normAutofit/>
          </a:bodyPr>
          <a:lstStyle/>
          <a:p>
            <a:r>
              <a:rPr lang="hu-HU" sz="6000" dirty="0"/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42419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000">
        <p:fade/>
      </p:transition>
    </mc:Choice>
    <mc:Fallback xmlns="">
      <p:transition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 anchor="t"/>
          <a:lstStyle/>
          <a:p>
            <a:pPr rtl="0"/>
            <a:r>
              <a:rPr lang="hu-HU" dirty="0"/>
              <a:t>Óvodánkról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6672064" y="393689"/>
            <a:ext cx="4248472" cy="4608512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120 éves műemléképület, az első budapesti óvodák egyike</a:t>
            </a:r>
          </a:p>
          <a:p>
            <a:pPr rtl="0"/>
            <a:endParaRPr lang="hu-HU" dirty="0">
              <a:latin typeface="+mj-lt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2008-ban teljeskörű belső felújításon esett át</a:t>
            </a:r>
          </a:p>
          <a:p>
            <a:pPr rtl="0"/>
            <a:endParaRPr lang="hu-HU" dirty="0">
              <a:latin typeface="+mj-lt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2019 tavasz/nyár: nyílászárók cseréje, </a:t>
            </a:r>
            <a:r>
              <a:rPr lang="hu-HU" b="1" dirty="0">
                <a:latin typeface="+mj-lt"/>
              </a:rPr>
              <a:t>UDVARFELÚJÍTÁS</a:t>
            </a:r>
          </a:p>
          <a:p>
            <a:pPr rtl="0"/>
            <a:endParaRPr lang="hu-HU" dirty="0">
              <a:latin typeface="+mj-lt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Óvodánk a modern kor elvárásainak és a törvényi előírásoknak megfelelő tárgyi eszközökkel rendelkezik </a:t>
            </a:r>
          </a:p>
          <a:p>
            <a:pPr rtl="0"/>
            <a:endParaRPr lang="hu-HU" dirty="0"/>
          </a:p>
        </p:txBody>
      </p:sp>
      <p:pic>
        <p:nvPicPr>
          <p:cNvPr id="34" name="Kép helye 33">
            <a:extLst>
              <a:ext uri="{FF2B5EF4-FFF2-40B4-BE49-F238E27FC236}">
                <a16:creationId xmlns:a16="http://schemas.microsoft.com/office/drawing/2014/main" id="{0A73625A-54C9-4349-99BF-4BDF40655B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7168" b="171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>
            <a:extLst>
              <a:ext uri="{FF2B5EF4-FFF2-40B4-BE49-F238E27FC236}">
                <a16:creationId xmlns:a16="http://schemas.microsoft.com/office/drawing/2014/main" id="{1D9CCA09-8653-4CF3-8EBC-D99D817F6CAC}"/>
              </a:ext>
            </a:extLst>
          </p:cNvPr>
          <p:cNvSpPr txBox="1"/>
          <p:nvPr/>
        </p:nvSpPr>
        <p:spPr>
          <a:xfrm>
            <a:off x="1775520" y="1484784"/>
            <a:ext cx="9361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5 csoport (4 homogén, 1 vegyes csoport)</a:t>
            </a:r>
          </a:p>
          <a:p>
            <a:endParaRPr lang="hu-HU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129 férőhely</a:t>
            </a:r>
          </a:p>
          <a:p>
            <a:endParaRPr lang="hu-HU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2019/2020-as nevelési évben 2 csoportot indítunk:</a:t>
            </a:r>
            <a:br>
              <a:rPr lang="hu-HU" sz="2400" dirty="0">
                <a:latin typeface="+mj-lt"/>
              </a:rPr>
            </a:br>
            <a:r>
              <a:rPr lang="hu-HU" sz="2400" dirty="0">
                <a:latin typeface="+mj-lt"/>
              </a:rPr>
              <a:t>   - szeptembertől: 1 kiscsoportot </a:t>
            </a:r>
            <a:br>
              <a:rPr lang="hu-HU" sz="2400" dirty="0">
                <a:latin typeface="+mj-lt"/>
              </a:rPr>
            </a:br>
            <a:r>
              <a:rPr lang="hu-HU" sz="2400" dirty="0">
                <a:latin typeface="+mj-lt"/>
              </a:rPr>
              <a:t>   - januártól: 1 újabb csoportot (várhatóan az előjegyzett gyermekekből)</a:t>
            </a:r>
          </a:p>
        </p:txBody>
      </p: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13000">
        <p:fade/>
      </p:transition>
    </mc:Choice>
    <mc:Fallback>
      <p:transition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helye 4">
            <a:extLst>
              <a:ext uri="{FF2B5EF4-FFF2-40B4-BE49-F238E27FC236}">
                <a16:creationId xmlns:a16="http://schemas.microsoft.com/office/drawing/2014/main" id="{F58EA07D-746A-4A59-8031-27561BB652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0423" b="30423"/>
          <a:stretch>
            <a:fillRect/>
          </a:stretch>
        </p:blipFill>
        <p:spPr/>
      </p:pic>
      <p:pic>
        <p:nvPicPr>
          <p:cNvPr id="15" name="Kép helye 14">
            <a:extLst>
              <a:ext uri="{FF2B5EF4-FFF2-40B4-BE49-F238E27FC236}">
                <a16:creationId xmlns:a16="http://schemas.microsoft.com/office/drawing/2014/main" id="{A24458B0-CD19-4F6B-A0BD-7277A1413AF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35216" b="35216"/>
          <a:stretch>
            <a:fillRect/>
          </a:stretch>
        </p:blipFill>
        <p:spPr>
          <a:xfrm>
            <a:off x="1013022" y="538233"/>
            <a:ext cx="2752545" cy="1587658"/>
          </a:xfrm>
        </p:spPr>
      </p:pic>
      <p:pic>
        <p:nvPicPr>
          <p:cNvPr id="31" name="Kép helye 30">
            <a:extLst>
              <a:ext uri="{FF2B5EF4-FFF2-40B4-BE49-F238E27FC236}">
                <a16:creationId xmlns:a16="http://schemas.microsoft.com/office/drawing/2014/main" id="{9143416D-C9EB-4A20-8E9A-A12733C5F3A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t="21165" b="21165"/>
          <a:stretch>
            <a:fillRect/>
          </a:stretch>
        </p:blipFill>
        <p:spPr/>
      </p:pic>
      <p:pic>
        <p:nvPicPr>
          <p:cNvPr id="33" name="Kép helye 32">
            <a:extLst>
              <a:ext uri="{FF2B5EF4-FFF2-40B4-BE49-F238E27FC236}">
                <a16:creationId xmlns:a16="http://schemas.microsoft.com/office/drawing/2014/main" id="{431BBC98-2A01-4FE7-B3F3-B5E4A5DD427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/>
          <a:srcRect t="17585" b="17585"/>
          <a:stretch>
            <a:fillRect/>
          </a:stretch>
        </p:blipFill>
        <p:spPr/>
      </p:pic>
      <p:pic>
        <p:nvPicPr>
          <p:cNvPr id="35" name="Kép helye 34">
            <a:extLst>
              <a:ext uri="{FF2B5EF4-FFF2-40B4-BE49-F238E27FC236}">
                <a16:creationId xmlns:a16="http://schemas.microsoft.com/office/drawing/2014/main" id="{87E207AB-BA59-4263-AE28-7FC78C7A12A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/>
          <a:srcRect t="30043" b="30043"/>
          <a:stretch>
            <a:fillRect/>
          </a:stretch>
        </p:blipFill>
        <p:spPr/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44A097C7-FCB8-437C-8AB5-FE1121104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471586"/>
          </a:xfrm>
        </p:spPr>
        <p:txBody>
          <a:bodyPr/>
          <a:lstStyle/>
          <a:p>
            <a:r>
              <a:rPr lang="hu-HU" dirty="0"/>
              <a:t>Csoportjaink:</a:t>
            </a:r>
          </a:p>
        </p:txBody>
      </p:sp>
      <p:sp>
        <p:nvSpPr>
          <p:cNvPr id="11" name="Cím 2">
            <a:extLst>
              <a:ext uri="{FF2B5EF4-FFF2-40B4-BE49-F238E27FC236}">
                <a16:creationId xmlns:a16="http://schemas.microsoft.com/office/drawing/2014/main" id="{D9330051-DD36-4772-95AD-B262CE09F9D0}"/>
              </a:ext>
            </a:extLst>
          </p:cNvPr>
          <p:cNvSpPr txBox="1">
            <a:spLocks/>
          </p:cNvSpPr>
          <p:nvPr/>
        </p:nvSpPr>
        <p:spPr>
          <a:xfrm>
            <a:off x="9677400" y="860475"/>
            <a:ext cx="2133600" cy="17713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Nyuszi</a:t>
            </a:r>
          </a:p>
          <a:p>
            <a:r>
              <a:rPr lang="hu-HU" dirty="0"/>
              <a:t>Katica</a:t>
            </a:r>
          </a:p>
          <a:p>
            <a:r>
              <a:rPr lang="hu-HU" dirty="0"/>
              <a:t>Pillangó</a:t>
            </a:r>
          </a:p>
          <a:p>
            <a:r>
              <a:rPr lang="hu-HU" dirty="0"/>
              <a:t>Vakond</a:t>
            </a:r>
          </a:p>
          <a:p>
            <a:r>
              <a:rPr lang="hu-HU" dirty="0"/>
              <a:t>Mackó</a:t>
            </a:r>
          </a:p>
        </p:txBody>
      </p:sp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71464" y="404664"/>
            <a:ext cx="7315200" cy="1828800"/>
          </a:xfrm>
        </p:spPr>
        <p:txBody>
          <a:bodyPr rtlCol="0" anchor="t"/>
          <a:lstStyle/>
          <a:p>
            <a:pPr rtl="0"/>
            <a:r>
              <a:rPr lang="hu-HU" dirty="0"/>
              <a:t>Személyi feltételek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95237" y="1071629"/>
            <a:ext cx="3528392" cy="5381707"/>
          </a:xfrm>
        </p:spPr>
        <p:txBody>
          <a:bodyPr rtlCol="0">
            <a:normAutofit/>
          </a:bodyPr>
          <a:lstStyle/>
          <a:p>
            <a:pPr marL="342900" indent="-342900" rtl="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hu-HU" dirty="0"/>
              <a:t>11 óvodapedagógus</a:t>
            </a:r>
          </a:p>
          <a:p>
            <a:pPr marL="342900" indent="-342900" rtl="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hu-HU" dirty="0"/>
              <a:t>2 pedagógiai asszisztens</a:t>
            </a:r>
          </a:p>
          <a:p>
            <a:pPr marL="342900" indent="-342900" rtl="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hu-HU" dirty="0"/>
              <a:t>6 dajka</a:t>
            </a:r>
          </a:p>
          <a:p>
            <a:pPr marL="342900" indent="-342900" rtl="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hu-HU" dirty="0"/>
              <a:t>1 kertész-karbantartó</a:t>
            </a:r>
          </a:p>
          <a:p>
            <a:pPr marL="342900" indent="-342900" rtl="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hu-HU" dirty="0"/>
              <a:t>1 óvodatitkár</a:t>
            </a:r>
          </a:p>
          <a:p>
            <a:pPr rtl="0"/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8C01803-C44E-4035-B2F2-0F83C69AE55F}"/>
              </a:ext>
            </a:extLst>
          </p:cNvPr>
          <p:cNvSpPr txBox="1"/>
          <p:nvPr/>
        </p:nvSpPr>
        <p:spPr>
          <a:xfrm>
            <a:off x="6456040" y="310017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latin typeface="+mj-lt"/>
              </a:rPr>
              <a:t>Segítő szakemberek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2B6C46D-8137-4C54-A783-31A61746CE5A}"/>
              </a:ext>
            </a:extLst>
          </p:cNvPr>
          <p:cNvSpPr txBox="1"/>
          <p:nvPr/>
        </p:nvSpPr>
        <p:spPr>
          <a:xfrm>
            <a:off x="6456040" y="1019412"/>
            <a:ext cx="45261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Logopédus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Pszichológus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Gyógypedagógus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Szociális munkás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pPr rtl="0"/>
            <a:r>
              <a:rPr lang="hu-HU" dirty="0"/>
              <a:t>Sajátosságaink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43472" y="1556792"/>
            <a:ext cx="9144000" cy="3474720"/>
          </a:xfrm>
        </p:spPr>
        <p:txBody>
          <a:bodyPr rtlCol="0">
            <a:normAutofit fontScale="92500" lnSpcReduction="20000"/>
          </a:bodyPr>
          <a:lstStyle/>
          <a:p>
            <a:r>
              <a:rPr lang="hu-HU" dirty="0">
                <a:latin typeface="+mj-lt"/>
              </a:rPr>
              <a:t>Nevelőtestületünk és a pedagógiai munkát segítő kollégák már az óvodai befogadás első pillanatától, a gyermekek életkori és egyéni sajátosságait figyelembe véve igyekeznek megvalósítani fő célkitűzésünket:</a:t>
            </a:r>
          </a:p>
          <a:p>
            <a:r>
              <a:rPr lang="hu-HU" b="1" dirty="0">
                <a:latin typeface="+mj-lt"/>
              </a:rPr>
              <a:t>önálló, alkotó gondolkodásra képes, cselekvő, szociálisan érett gyermeki személyiség </a:t>
            </a:r>
            <a:r>
              <a:rPr lang="hu-HU" dirty="0">
                <a:latin typeface="+mj-lt"/>
              </a:rPr>
              <a:t>alakítása.</a:t>
            </a:r>
          </a:p>
          <a:p>
            <a:r>
              <a:rPr lang="hu-HU" dirty="0">
                <a:latin typeface="+mj-lt"/>
              </a:rPr>
              <a:t>Mindezek eléréséhez </a:t>
            </a:r>
            <a:r>
              <a:rPr lang="hu-HU" b="1" dirty="0">
                <a:latin typeface="+mj-lt"/>
              </a:rPr>
              <a:t>családias</a:t>
            </a:r>
            <a:r>
              <a:rPr lang="hu-HU" dirty="0">
                <a:latin typeface="+mj-lt"/>
              </a:rPr>
              <a:t>, szeretetteljes óvodai légkörben, élményeken alapuló játékos </a:t>
            </a:r>
            <a:r>
              <a:rPr lang="hu-HU" b="1" dirty="0">
                <a:latin typeface="+mj-lt"/>
              </a:rPr>
              <a:t>tapasztalatszerzés </a:t>
            </a:r>
            <a:r>
              <a:rPr lang="hu-HU" dirty="0">
                <a:latin typeface="+mj-lt"/>
              </a:rPr>
              <a:t>által teremtjük meg a lehetőséget óvodásaink számára személyiségük teljes kibontakoztatásához.</a:t>
            </a:r>
          </a:p>
          <a:p>
            <a:r>
              <a:rPr lang="hu-HU" dirty="0">
                <a:latin typeface="+mj-lt"/>
              </a:rPr>
              <a:t>Sajátos, a nevelőtestületünk által megfogalmazott kiemelt feladatunk a gyermekek </a:t>
            </a:r>
            <a:r>
              <a:rPr lang="hu-HU" b="1" dirty="0">
                <a:latin typeface="+mj-lt"/>
              </a:rPr>
              <a:t>mozgáskultúrájának </a:t>
            </a:r>
            <a:r>
              <a:rPr lang="hu-HU" dirty="0">
                <a:latin typeface="+mj-lt"/>
              </a:rPr>
              <a:t>sokoldalú fejlesztése.</a:t>
            </a:r>
          </a:p>
          <a:p>
            <a:pPr rtl="0"/>
            <a:r>
              <a:rPr lang="hu-HU" dirty="0">
                <a:latin typeface="+mj-lt"/>
              </a:rPr>
              <a:t>SNI és BTM-es gyermekek fogadása.</a:t>
            </a: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>
        <p:fade/>
      </p:transition>
    </mc:Choice>
    <mc:Fallback xmlns="">
      <p:transition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 anchor="t"/>
          <a:lstStyle/>
          <a:p>
            <a:pPr rtl="0"/>
            <a:r>
              <a:rPr lang="hu-HU" dirty="0"/>
              <a:t>Folyamatos eszközfejlesztések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06880" y="980728"/>
            <a:ext cx="4389120" cy="3474720"/>
          </a:xfrm>
        </p:spPr>
        <p:txBody>
          <a:bodyPr rtlCol="0"/>
          <a:lstStyle/>
          <a:p>
            <a:pPr marL="0" indent="0" rtl="0">
              <a:buNone/>
            </a:pPr>
            <a:r>
              <a:rPr lang="hu-HU" dirty="0">
                <a:latin typeface="+mj-lt"/>
              </a:rPr>
              <a:t>2015 – DIOO</a:t>
            </a:r>
          </a:p>
          <a:p>
            <a:pPr marL="0" indent="0" rtl="0">
              <a:buNone/>
            </a:pPr>
            <a:r>
              <a:rPr lang="hu-HU" dirty="0">
                <a:latin typeface="+mj-lt"/>
              </a:rPr>
              <a:t>	Digitális Okosjáték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49573" y="1354372"/>
            <a:ext cx="4389120" cy="3474720"/>
          </a:xfrm>
        </p:spPr>
        <p:txBody>
          <a:bodyPr rtlCol="0"/>
          <a:lstStyle/>
          <a:p>
            <a:pPr marL="0" indent="0" rtl="0">
              <a:buNone/>
            </a:pPr>
            <a:r>
              <a:rPr lang="hu-HU" dirty="0">
                <a:latin typeface="+mj-lt"/>
              </a:rPr>
              <a:t>2018- Udvari mászófal és </a:t>
            </a:r>
            <a:r>
              <a:rPr lang="hu-HU" dirty="0" err="1">
                <a:latin typeface="+mj-lt"/>
              </a:rPr>
              <a:t>tornatermi</a:t>
            </a:r>
            <a:r>
              <a:rPr lang="hu-HU" dirty="0">
                <a:latin typeface="+mj-lt"/>
              </a:rPr>
              <a:t> mozgásfejlesztő eszköz </a:t>
            </a:r>
          </a:p>
          <a:p>
            <a:pPr marL="0" indent="0" rtl="0">
              <a:buNone/>
            </a:pP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0E5B8D7-F5E7-4762-874E-4FA83FF2C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14" y="1960258"/>
            <a:ext cx="2667729" cy="3556973"/>
          </a:xfrm>
          <a:prstGeom prst="rect">
            <a:avLst/>
          </a:prstGeom>
          <a:effectLst>
            <a:softEdge rad="584200"/>
          </a:effectLst>
        </p:spPr>
      </p:pic>
      <p:pic>
        <p:nvPicPr>
          <p:cNvPr id="6" name="Kép helye 9">
            <a:extLst>
              <a:ext uri="{FF2B5EF4-FFF2-40B4-BE49-F238E27FC236}">
                <a16:creationId xmlns:a16="http://schemas.microsoft.com/office/drawing/2014/main" id="{946D4A04-3FF9-4455-A7FB-AF264953D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6" r="12806"/>
          <a:stretch>
            <a:fillRect/>
          </a:stretch>
        </p:blipFill>
        <p:spPr>
          <a:xfrm>
            <a:off x="2604606" y="1956101"/>
            <a:ext cx="2870672" cy="1875953"/>
          </a:xfrm>
          <a:prstGeom prst="rect">
            <a:avLst/>
          </a:prstGeom>
          <a:solidFill>
            <a:srgbClr val="D1E5F9"/>
          </a:solidFill>
          <a:ln w="38103">
            <a:solidFill>
              <a:srgbClr val="FFFFFF"/>
            </a:solidFill>
            <a:prstDash val="solid"/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47670AE-318C-4B55-9981-DD6F84E54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568" y="2204864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18000">
        <p:fade/>
      </p:transition>
    </mc:Choice>
    <mc:Fallback>
      <p:transition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7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7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73029" y="365126"/>
            <a:ext cx="3018971" cy="1539874"/>
          </a:xfrm>
        </p:spPr>
        <p:txBody>
          <a:bodyPr rtlCol="0" anchor="t"/>
          <a:lstStyle/>
          <a:p>
            <a:pPr algn="ctr" rtl="0"/>
            <a:r>
              <a:rPr lang="hu-HU" b="1" dirty="0"/>
              <a:t>2019  UDVARFELÚJÍTÁS</a:t>
            </a:r>
            <a:br>
              <a:rPr lang="hu-HU" b="1" dirty="0"/>
            </a:br>
            <a:endParaRPr lang="hu-HU" b="1" dirty="0"/>
          </a:p>
        </p:txBody>
      </p:sp>
      <p:pic>
        <p:nvPicPr>
          <p:cNvPr id="23" name="Kép helye 22">
            <a:extLst>
              <a:ext uri="{FF2B5EF4-FFF2-40B4-BE49-F238E27FC236}">
                <a16:creationId xmlns:a16="http://schemas.microsoft.com/office/drawing/2014/main" id="{9C1FA602-C034-41CA-A874-4391D0EB31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1309" b="11309"/>
          <a:stretch>
            <a:fillRect/>
          </a:stretch>
        </p:blipFill>
        <p:spPr>
          <a:xfrm>
            <a:off x="4424434" y="436315"/>
            <a:ext cx="4748593" cy="2677481"/>
          </a:xfrm>
        </p:spPr>
      </p:pic>
      <p:pic>
        <p:nvPicPr>
          <p:cNvPr id="11" name="Kép helye 10">
            <a:extLst>
              <a:ext uri="{FF2B5EF4-FFF2-40B4-BE49-F238E27FC236}">
                <a16:creationId xmlns:a16="http://schemas.microsoft.com/office/drawing/2014/main" id="{B7AF3EE9-4855-4B5C-9946-908AC128679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12501" b="12501"/>
          <a:stretch>
            <a:fillRect/>
          </a:stretch>
        </p:blipFill>
        <p:spPr/>
      </p:pic>
      <p:pic>
        <p:nvPicPr>
          <p:cNvPr id="17" name="Kép helye 16">
            <a:extLst>
              <a:ext uri="{FF2B5EF4-FFF2-40B4-BE49-F238E27FC236}">
                <a16:creationId xmlns:a16="http://schemas.microsoft.com/office/drawing/2014/main" id="{3533EB51-AEA2-4B36-858E-29BF12C99FE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t="14453" b="14453"/>
          <a:stretch>
            <a:fillRect/>
          </a:stretch>
        </p:blipFill>
        <p:spPr>
          <a:xfrm>
            <a:off x="1013021" y="4709605"/>
            <a:ext cx="2752545" cy="1587658"/>
          </a:xfrm>
        </p:spPr>
      </p:pic>
      <p:pic>
        <p:nvPicPr>
          <p:cNvPr id="19" name="Kép helye 18">
            <a:extLst>
              <a:ext uri="{FF2B5EF4-FFF2-40B4-BE49-F238E27FC236}">
                <a16:creationId xmlns:a16="http://schemas.microsoft.com/office/drawing/2014/main" id="{F083253D-EFB5-4A58-8D29-A49434D3939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/>
          <a:srcRect t="13496" b="13496"/>
          <a:stretch>
            <a:fillRect/>
          </a:stretch>
        </p:blipFill>
        <p:spPr/>
      </p:pic>
      <p:pic>
        <p:nvPicPr>
          <p:cNvPr id="25" name="Kép helye 24">
            <a:extLst>
              <a:ext uri="{FF2B5EF4-FFF2-40B4-BE49-F238E27FC236}">
                <a16:creationId xmlns:a16="http://schemas.microsoft.com/office/drawing/2014/main" id="{F214AF53-4D79-40D1-8534-3AB25C8744F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/>
          <a:srcRect t="8210" b="82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B22EDF-47C1-45B1-9304-A177827C7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Udvarfelújítás: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C84F06F-7EAF-4490-8B16-73E94DD63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768"/>
            <a:ext cx="10658400" cy="4824536"/>
          </a:xfrm>
        </p:spPr>
        <p:txBody>
          <a:bodyPr/>
          <a:lstStyle/>
          <a:p>
            <a:pPr marL="0" indent="0">
              <a:buNone/>
            </a:pPr>
            <a:r>
              <a:rPr lang="hu-HU" b="1" dirty="0"/>
              <a:t>2019 nyarán </a:t>
            </a:r>
            <a:r>
              <a:rPr lang="hu-HU" dirty="0"/>
              <a:t>teljesen megújul játszóudvarunk:</a:t>
            </a:r>
          </a:p>
          <a:p>
            <a:r>
              <a:rPr lang="hu-HU" dirty="0"/>
              <a:t>Új gumiburkolat az udvar egész területén</a:t>
            </a:r>
          </a:p>
          <a:p>
            <a:r>
              <a:rPr lang="hu-HU" dirty="0"/>
              <a:t>Új játszóeszközök</a:t>
            </a:r>
          </a:p>
          <a:p>
            <a:r>
              <a:rPr lang="hu-HU" dirty="0"/>
              <a:t>Műfűvel borított akadálypálya </a:t>
            </a:r>
          </a:p>
          <a:p>
            <a:r>
              <a:rPr lang="hu-HU" dirty="0"/>
              <a:t>Gumiburkolatú, bekerített focipálya 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7A185C7-F3FD-4EBD-A80B-74C500823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2" y="2060848"/>
            <a:ext cx="5976664" cy="2988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021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yerekkori barátság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376_TF03896101.potx" id="{896AC63C-94B0-441F-ABDD-AFD060962EE3}" vid="{152B8351-39E0-416D-8857-8DCC15C16913}"/>
    </a:ext>
  </a:extLst>
</a:theme>
</file>

<file path=ppt/theme/theme2.xml><?xml version="1.0" encoding="utf-8"?>
<a:theme xmlns:a="http://schemas.openxmlformats.org/drawingml/2006/main" name="Office-téma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terms/"/>
    <ds:schemaRef ds:uri="http://schemas.microsoft.com/office/2006/documentManagement/types"/>
    <ds:schemaRef ds:uri="a4f35948-e619-41b3-aa29-22878b09cfd2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40262f94-9f35-4ac3-9a90-690165a166b7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Gyerekek az iskolaudvaron bemutató, album (szélesvásznú)</Template>
  <TotalTime>715</TotalTime>
  <Words>541</Words>
  <Application>Microsoft Office PowerPoint</Application>
  <PresentationFormat>Szélesvásznú</PresentationFormat>
  <Paragraphs>135</Paragraphs>
  <Slides>18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1" baseType="lpstr">
      <vt:lpstr>Arial</vt:lpstr>
      <vt:lpstr>Times New Roman</vt:lpstr>
      <vt:lpstr>Gyerekkori barátság 16x9</vt:lpstr>
      <vt:lpstr>Budapest Főváros XIII. kerületi Önkormányzat Egyesített Óvoda  </vt:lpstr>
      <vt:lpstr>Óvodánkról</vt:lpstr>
      <vt:lpstr>PowerPoint-bemutató</vt:lpstr>
      <vt:lpstr>Csoportjaink:</vt:lpstr>
      <vt:lpstr>Személyi feltételek</vt:lpstr>
      <vt:lpstr>Sajátosságaink</vt:lpstr>
      <vt:lpstr>Folyamatos eszközfejlesztések </vt:lpstr>
      <vt:lpstr>2019  UDVARFELÚJÍTÁS </vt:lpstr>
      <vt:lpstr>Udvarfelújítás:</vt:lpstr>
      <vt:lpstr>Nyitvatartási idő, napirend:  Óvodánk 06.30-17.30-ig tart nyitva, ez idő alatt minden esetben óvodapedagógusok látják el a gyermekek felügyeletét</vt:lpstr>
      <vt:lpstr>       Napirendünk:</vt:lpstr>
      <vt:lpstr>Étkezés </vt:lpstr>
      <vt:lpstr>Óvoda – család kapcsolata: </vt:lpstr>
      <vt:lpstr>Az óvoda ünnepei, hagyományai</vt:lpstr>
      <vt:lpstr>Ünnepek, hagyományok</vt:lpstr>
      <vt:lpstr>A Tagóvoda egyéb szolgáltatásai</vt:lpstr>
      <vt:lpstr>Intézményünkben az óvodai előjegyzés időpontjai: 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Budapest Főváros XIII. kerületi Önkormányzat Egyesített Óvoda</dc:title>
  <dc:creator>Balogné Terkovics Ildikó</dc:creator>
  <cp:keywords/>
  <cp:lastModifiedBy>Balogné Terkovics Ildikó</cp:lastModifiedBy>
  <cp:revision>51</cp:revision>
  <dcterms:created xsi:type="dcterms:W3CDTF">2019-04-10T09:29:55Z</dcterms:created>
  <dcterms:modified xsi:type="dcterms:W3CDTF">2019-04-16T13:47:45Z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